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  <p:sldMasterId id="2147483683" r:id="rId5"/>
  </p:sldMasterIdLst>
  <p:notesMasterIdLst>
    <p:notesMasterId r:id="rId20"/>
  </p:notesMasterIdLst>
  <p:sldIdLst>
    <p:sldId id="272" r:id="rId6"/>
    <p:sldId id="366" r:id="rId7"/>
    <p:sldId id="374" r:id="rId8"/>
    <p:sldId id="355" r:id="rId9"/>
    <p:sldId id="367" r:id="rId10"/>
    <p:sldId id="4113" r:id="rId11"/>
    <p:sldId id="4122" r:id="rId12"/>
    <p:sldId id="4123" r:id="rId13"/>
    <p:sldId id="1851" r:id="rId14"/>
    <p:sldId id="4121" r:id="rId15"/>
    <p:sldId id="4125" r:id="rId16"/>
    <p:sldId id="4120" r:id="rId17"/>
    <p:sldId id="4124" r:id="rId18"/>
    <p:sldId id="4109" r:id="rId19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1704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0F6923-627A-B399-3EED-86D9E598582F}" name="Stephanie Moyer" initials="SM" userId="S::stephaniemoyer@meyocks.com::83b27e19-34b4-46b3-81f6-ef6986ea2847" providerId="AD"/>
  <p188:author id="{85373A44-4AA5-B297-233D-4E5E010422A0}" name="Alexis DeCook" initials="AD" userId="S::alexisdecook@meyocks.com::6433516f-a5a8-4c69-a67d-64455286ff5a" providerId="AD"/>
  <p188:author id="{F1D42248-60FC-287B-1DFD-09FEBF1743CC}" name="Kari Moyer" initials="KM" userId="S::karimoyer@meyocks.com::67ea31f7-8f0e-453a-9cc1-e847127b271a" providerId="AD"/>
  <p188:author id="{B32D4248-E5D0-A3C9-3E4D-094FFA7197B7}" name="Chad Baker" initials="CB" userId="S::chadbaker@meyocks.com::0d683130-104c-4592-a687-e338f5580e06" providerId="AD"/>
  <p188:author id="{60BDE653-478D-6EAC-ADA2-1E0DF38BAAB2}" name="Shannon McSwiney" initials="SM" userId="S::smcswiney@deltadentalnc.com::967e2f8a-6edb-4f47-ae6c-98158de17e2b" providerId="AD"/>
  <p188:author id="{49B96A59-E234-6F83-DEE3-3CE1CC59DBDD}" name="Achenbaugh, Suzanne" initials="AS" userId="S::sachenbaugh@deltadental.com::f9a1c93f-2c11-49e3-b7ff-5dcc0da45fe9" providerId="AD"/>
  <p188:author id="{E740176F-C8FE-973D-F6BE-1BFBF0E8F608}" name="Dill, Joseph" initials="DJ" userId="S::jdill@deltadental.com::dc94f49e-a988-4c30-b723-921d45ef1acc" providerId="AD"/>
  <p188:author id="{8F044176-37CE-4E78-79F8-B9E89A983961}" name="Katie Schetzsle" initials="KS" userId="S::katieschetzsle@meyocks.com::3147614b-6826-4bc0-a191-aa02f7e9735b" providerId="AD"/>
  <p188:author id="{C021348C-D717-2FB7-B8B4-250D686362D4}" name="Lauren Parker" initials="LP" userId="S::laurenparker@meyocks.com::d0267c2c-e230-409e-9228-5195e87501ef" providerId="AD"/>
  <p188:author id="{E52E27B7-3A79-B0C5-1E16-1C7F93B4E4A8}" name="Goodhart, Anne" initials="GA" userId="S::agoodhart@deltadental.com::6d10b4e3-cd44-43ad-a69d-f6a6be887d77" providerId="AD"/>
  <p188:author id="{28FA90CD-6037-0B90-5F4E-D41475D01264}" name="Aubrey Barton" initials="AB" userId="S::abarton@deltadentalmo.com::7b6db33d-548e-4b38-8303-0a63f1e37bdb" providerId="AD"/>
  <p188:author id="{91F3C0F9-7F44-F9C5-0D1C-E0C7F848A3B4}" name="Alexis Yocum" initials="AY" userId="S::alexisyocum@meyocks.com::6433516f-a5a8-4c69-a67d-64455286ff5a" providerId="AD"/>
  <p188:author id="{DF708CFE-6BB1-8D73-658A-C386D8B92278}" name="Dallas Schmitz" initials="DS" userId="S::dallasschmitz@meyocks.com::69bd0508-d15f-4761-bc8d-4a60bea791e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i Moyer" initials="KM" lastIdx="2" clrIdx="0">
    <p:extLst>
      <p:ext uri="{19B8F6BF-5375-455C-9EA6-DF929625EA0E}">
        <p15:presenceInfo xmlns:p15="http://schemas.microsoft.com/office/powerpoint/2012/main" userId="S::karimoyer@meyocks.com::67ea31f7-8f0e-453a-9cc1-e847127b271a" providerId="AD"/>
      </p:ext>
    </p:extLst>
  </p:cmAuthor>
  <p:cmAuthor id="2" name="Stephanie Moyer" initials="SM" lastIdx="52" clrIdx="1">
    <p:extLst>
      <p:ext uri="{19B8F6BF-5375-455C-9EA6-DF929625EA0E}">
        <p15:presenceInfo xmlns:p15="http://schemas.microsoft.com/office/powerpoint/2012/main" userId="S::stephaniemoyer@meyocks.com::83b27e19-34b4-46b3-81f6-ef6986ea2847" providerId="AD"/>
      </p:ext>
    </p:extLst>
  </p:cmAuthor>
  <p:cmAuthor id="3" name="Katie Schetzsle" initials="KS" lastIdx="34" clrIdx="2">
    <p:extLst>
      <p:ext uri="{19B8F6BF-5375-455C-9EA6-DF929625EA0E}">
        <p15:presenceInfo xmlns:p15="http://schemas.microsoft.com/office/powerpoint/2012/main" userId="S::katieschetzsle@meyocks.com::3147614b-6826-4bc0-a191-aa02f7e9735b" providerId="AD"/>
      </p:ext>
    </p:extLst>
  </p:cmAuthor>
  <p:cmAuthor id="4" name="Scott Lewellen" initials="SL" lastIdx="3" clrIdx="3">
    <p:extLst>
      <p:ext uri="{19B8F6BF-5375-455C-9EA6-DF929625EA0E}">
        <p15:presenceInfo xmlns:p15="http://schemas.microsoft.com/office/powerpoint/2012/main" userId="S::scottlewellen@meyocks.com::3e1ea895-840a-457e-b3e5-532b3a77efb9" providerId="AD"/>
      </p:ext>
    </p:extLst>
  </p:cmAuthor>
  <p:cmAuthor id="5" name="Lauren Parker" initials="LP" lastIdx="3" clrIdx="4">
    <p:extLst>
      <p:ext uri="{19B8F6BF-5375-455C-9EA6-DF929625EA0E}">
        <p15:presenceInfo xmlns:p15="http://schemas.microsoft.com/office/powerpoint/2012/main" userId="S::laurenparker@meyocks.com::d0267c2c-e230-409e-9228-5195e87501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B035"/>
    <a:srgbClr val="43B02A"/>
    <a:srgbClr val="3DAE2B"/>
    <a:srgbClr val="000000"/>
    <a:srgbClr val="666666"/>
    <a:srgbClr val="77C364"/>
    <a:srgbClr val="D2EAC9"/>
    <a:srgbClr val="D2B035"/>
    <a:srgbClr val="D7D8D7"/>
    <a:srgbClr val="CAEB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EC728A-E05B-4EDA-B4BF-360369F2E5C8}" v="1" dt="2025-08-12T17:11:07.1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01"/>
    <p:restoredTop sz="83648" autoAdjust="0"/>
  </p:normalViewPr>
  <p:slideViewPr>
    <p:cSldViewPr snapToGrid="0">
      <p:cViewPr>
        <p:scale>
          <a:sx n="63" d="100"/>
          <a:sy n="63" d="100"/>
        </p:scale>
        <p:origin x="1406" y="115"/>
      </p:cViewPr>
      <p:guideLst>
        <p:guide orient="horz" pos="1704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Gotham Book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Gotham Book" pitchFamily="2" charset="0"/>
              </a:defRPr>
            </a:lvl1pPr>
          </a:lstStyle>
          <a:p>
            <a:fld id="{86C88AF4-7541-AF40-A6B7-1DFCB02B1917}" type="datetimeFigureOut">
              <a:rPr lang="en-US" smtClean="0"/>
              <a:pPr/>
              <a:t>8/12/2025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Gotham Book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Gotham Book" pitchFamily="2" charset="0"/>
              </a:defRPr>
            </a:lvl1pPr>
          </a:lstStyle>
          <a:p>
            <a:fld id="{2A2552B0-C013-0640-B23A-2D57AA8B18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144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b="0" i="0" kern="1200">
        <a:solidFill>
          <a:schemeClr val="tx1"/>
        </a:solidFill>
        <a:latin typeface="Gotham Book" pitchFamily="2" charset="0"/>
        <a:ea typeface="+mn-ea"/>
        <a:cs typeface="+mn-cs"/>
      </a:defRPr>
    </a:lvl1pPr>
    <a:lvl2pPr marL="609585" algn="l" defTabSz="609585" rtl="0" eaLnBrk="1" latinLnBrk="0" hangingPunct="1">
      <a:defRPr sz="1600" b="0" i="0" kern="1200">
        <a:solidFill>
          <a:schemeClr val="tx1"/>
        </a:solidFill>
        <a:latin typeface="Gotham Book" pitchFamily="2" charset="0"/>
        <a:ea typeface="+mn-ea"/>
        <a:cs typeface="+mn-cs"/>
      </a:defRPr>
    </a:lvl2pPr>
    <a:lvl3pPr marL="1219170" algn="l" defTabSz="609585" rtl="0" eaLnBrk="1" latinLnBrk="0" hangingPunct="1">
      <a:defRPr sz="1600" b="0" i="0" kern="1200">
        <a:solidFill>
          <a:schemeClr val="tx1"/>
        </a:solidFill>
        <a:latin typeface="Gotham Book" pitchFamily="2" charset="0"/>
        <a:ea typeface="+mn-ea"/>
        <a:cs typeface="+mn-cs"/>
      </a:defRPr>
    </a:lvl3pPr>
    <a:lvl4pPr marL="1828754" algn="l" defTabSz="609585" rtl="0" eaLnBrk="1" latinLnBrk="0" hangingPunct="1">
      <a:defRPr sz="1600" b="0" i="0" kern="1200">
        <a:solidFill>
          <a:schemeClr val="tx1"/>
        </a:solidFill>
        <a:latin typeface="Gotham Book" pitchFamily="2" charset="0"/>
        <a:ea typeface="+mn-ea"/>
        <a:cs typeface="+mn-cs"/>
      </a:defRPr>
    </a:lvl4pPr>
    <a:lvl5pPr marL="2438339" algn="l" defTabSz="609585" rtl="0" eaLnBrk="1" latinLnBrk="0" hangingPunct="1">
      <a:defRPr sz="1600" b="0" i="0" kern="1200">
        <a:solidFill>
          <a:schemeClr val="tx1"/>
        </a:solidFill>
        <a:latin typeface="Gotham Book" pitchFamily="2" charset="0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552B0-C013-0640-B23A-2D57AA8B189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177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552B0-C013-0640-B23A-2D57AA8B189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118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552B0-C013-0640-B23A-2D57AA8B189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91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552B0-C013-0640-B23A-2D57AA8B189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389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552B0-C013-0640-B23A-2D57AA8B189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03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552B0-C013-0640-B23A-2D57AA8B189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387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F87482-7C21-221E-E42C-44E5386220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8940DA-7AA0-F522-BCCC-389B9AF046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F05D6D-C481-7E35-FA9B-CF5CA9D943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0CC42-16D2-BBFD-5CB0-291C4B505F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552B0-C013-0640-B23A-2D57AA8B189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453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A4ECF-9BCB-849B-3064-96DDBCE792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815560-7A02-072F-3BD3-0443BFA935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F33FDF-2EDE-4F65-15B0-51097572B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6718D-CB38-B09F-B062-82B768540F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552B0-C013-0640-B23A-2D57AA8B189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716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62F6898-504B-A170-8E31-2A18D47D98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7" y="-1"/>
            <a:ext cx="12185905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3352" y="1949871"/>
            <a:ext cx="4911587" cy="1747487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6600" baseline="0">
                <a:solidFill>
                  <a:schemeClr val="bg1"/>
                </a:solidFill>
                <a:latin typeface="Gotham Light" pitchFamily="50" charset="0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52500" y="4185718"/>
            <a:ext cx="4772439" cy="6436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Gotham Medium" pitchFamily="50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157903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ext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7216" y="731520"/>
            <a:ext cx="11492835" cy="1152085"/>
          </a:xfrm>
        </p:spPr>
        <p:txBody>
          <a:bodyPr anchor="t">
            <a:noAutofit/>
          </a:bodyPr>
          <a:lstStyle>
            <a:lvl1pPr algn="ctr">
              <a:defRPr sz="4267" baseline="0">
                <a:solidFill>
                  <a:srgbClr val="2DB035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216" y="2316480"/>
            <a:ext cx="11492835" cy="3660987"/>
          </a:xfrm>
        </p:spPr>
        <p:txBody>
          <a:bodyPr>
            <a:noAutofit/>
          </a:bodyPr>
          <a:lstStyle>
            <a:lvl1pPr marL="228594" indent="-228594">
              <a:spcBef>
                <a:spcPts val="0"/>
              </a:spcBef>
              <a:buClr>
                <a:srgbClr val="2DB035"/>
              </a:buClr>
              <a:tabLst/>
              <a:defRPr sz="2667" baseline="0"/>
            </a:lvl1pPr>
            <a:lvl2pPr marL="914377" indent="-304792">
              <a:spcBef>
                <a:spcPts val="0"/>
              </a:spcBef>
              <a:buClr>
                <a:srgbClr val="2DB035"/>
              </a:buClr>
              <a:tabLst/>
              <a:defRPr sz="2667"/>
            </a:lvl2pPr>
            <a:lvl3pPr marL="1454114" indent="-234945">
              <a:spcBef>
                <a:spcPts val="0"/>
              </a:spcBef>
              <a:buClr>
                <a:srgbClr val="2DB035"/>
              </a:buClr>
              <a:tabLst/>
              <a:defRPr sz="2667"/>
            </a:lvl3pPr>
            <a:lvl4pPr marL="2139897" indent="-311143">
              <a:spcBef>
                <a:spcPts val="0"/>
              </a:spcBef>
              <a:buClr>
                <a:srgbClr val="2DB035"/>
              </a:buClr>
              <a:tabLst/>
              <a:defRPr sz="2667"/>
            </a:lvl4pPr>
            <a:lvl5pPr marL="2747365" indent="-309026">
              <a:spcBef>
                <a:spcPts val="0"/>
              </a:spcBef>
              <a:buClr>
                <a:srgbClr val="2DB035"/>
              </a:buClr>
              <a:tabLst/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7158" y="6519950"/>
            <a:ext cx="1374841" cy="338049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45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ong photo and text slide - 1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727045"/>
            <a:ext cx="5719864" cy="792539"/>
          </a:xfrm>
        </p:spPr>
        <p:txBody>
          <a:bodyPr anchor="t">
            <a:noAutofit/>
          </a:bodyPr>
          <a:lstStyle>
            <a:lvl1pPr algn="l">
              <a:defRPr sz="4267">
                <a:solidFill>
                  <a:srgbClr val="2DB035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1" y="1706880"/>
            <a:ext cx="5617633" cy="3788432"/>
          </a:xfrm>
        </p:spPr>
        <p:txBody>
          <a:bodyPr>
            <a:noAutofit/>
          </a:bodyPr>
          <a:lstStyle>
            <a:lvl1pPr marL="211661" indent="-211661">
              <a:buFont typeface="Arial" panose="020B0604020202020204" pitchFamily="34" charset="0"/>
              <a:buChar char="•"/>
              <a:tabLst/>
              <a:defRPr sz="2667"/>
            </a:lvl1pPr>
            <a:lvl2pPr marL="908028" indent="-298443">
              <a:tabLst/>
              <a:defRPr sz="2667"/>
            </a:lvl2pPr>
            <a:lvl3pPr marL="1426598" indent="-207428">
              <a:tabLst/>
              <a:defRPr sz="2667"/>
            </a:lvl3pPr>
            <a:lvl4pPr marL="2131431" indent="-302676">
              <a:tabLst/>
              <a:defRPr sz="2400"/>
            </a:lvl4pPr>
            <a:lvl5pPr marL="2726199" indent="-287859">
              <a:tabLst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59ED2D2-3D3E-8649-8DD5-6EAE18751B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791200" cy="6858000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1C6511-4700-A747-A30A-A3ACC6C32366}"/>
              </a:ext>
            </a:extLst>
          </p:cNvPr>
          <p:cNvSpPr txBox="1"/>
          <p:nvPr userDrawn="1"/>
        </p:nvSpPr>
        <p:spPr>
          <a:xfrm>
            <a:off x="1430973" y="4530057"/>
            <a:ext cx="3053592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dirty="0">
                <a:solidFill>
                  <a:schemeClr val="bg1"/>
                </a:solidFill>
              </a:rPr>
              <a:t>Who We Are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943994C-1186-E148-B829-D677BF2CBB77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982247" y="2497667"/>
            <a:ext cx="1826708" cy="1828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5C0F0B-3AAF-1C46-B8F6-E61CAF4732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01234" y="4527551"/>
            <a:ext cx="2988733" cy="869949"/>
          </a:xfrm>
        </p:spPr>
        <p:txBody>
          <a:bodyPr/>
          <a:lstStyle>
            <a:lvl1pPr marL="0" indent="0" algn="ctr">
              <a:lnSpc>
                <a:spcPts val="4267"/>
              </a:lnSpc>
              <a:buNone/>
              <a:defRPr sz="426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1978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ong photo and text slide - 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727045"/>
            <a:ext cx="5719864" cy="1420537"/>
          </a:xfrm>
        </p:spPr>
        <p:txBody>
          <a:bodyPr anchor="t">
            <a:noAutofit/>
          </a:bodyPr>
          <a:lstStyle>
            <a:lvl1pPr algn="l">
              <a:defRPr sz="4267">
                <a:solidFill>
                  <a:srgbClr val="2DB03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1" y="2255520"/>
            <a:ext cx="5617633" cy="3788432"/>
          </a:xfrm>
        </p:spPr>
        <p:txBody>
          <a:bodyPr>
            <a:noAutofit/>
          </a:bodyPr>
          <a:lstStyle>
            <a:lvl1pPr marL="237061" indent="-237061">
              <a:buFont typeface="Arial" panose="020B0604020202020204" pitchFamily="34" charset="0"/>
              <a:buChar char="•"/>
              <a:tabLst/>
              <a:defRPr sz="2667"/>
            </a:lvl1pPr>
            <a:lvl2pPr marL="920728" indent="-311143">
              <a:tabLst/>
              <a:defRPr sz="2667"/>
            </a:lvl2pPr>
            <a:lvl3pPr marL="1454114" indent="-234945">
              <a:tabLst/>
              <a:defRPr sz="2667"/>
            </a:lvl3pPr>
            <a:lvl4pPr marL="2137780" indent="-309026">
              <a:tabLst/>
              <a:defRPr sz="2400"/>
            </a:lvl4pPr>
            <a:lvl5pPr marL="2745249" indent="-306910">
              <a:tabLst/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59ED2D2-3D3E-8649-8DD5-6EAE18751B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791200" cy="6858000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D26EDC-52AD-674A-8722-75D1279712D7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982247" y="2497667"/>
            <a:ext cx="1826708" cy="1828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7BDAED1-58FD-664A-B212-F564D84D03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01234" y="4527551"/>
            <a:ext cx="2988733" cy="869949"/>
          </a:xfrm>
        </p:spPr>
        <p:txBody>
          <a:bodyPr/>
          <a:lstStyle>
            <a:lvl1pPr marL="0" indent="0" algn="ctr">
              <a:lnSpc>
                <a:spcPts val="4267"/>
              </a:lnSpc>
              <a:buNone/>
              <a:defRPr sz="426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2552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nly_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155F8E88-191A-6E44-8850-83C54F208002}"/>
              </a:ext>
            </a:extLst>
          </p:cNvPr>
          <p:cNvSpPr/>
          <p:nvPr userDrawn="1"/>
        </p:nvSpPr>
        <p:spPr>
          <a:xfrm>
            <a:off x="4608750" y="2619161"/>
            <a:ext cx="2931268" cy="3367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04FB654-D8D9-A34F-B907-6007178FA4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482" y="731520"/>
            <a:ext cx="11743028" cy="1240712"/>
          </a:xfrm>
        </p:spPr>
        <p:txBody>
          <a:bodyPr anchor="t">
            <a:noAutofit/>
          </a:bodyPr>
          <a:lstStyle>
            <a:lvl1pPr algn="ctr">
              <a:defRPr sz="4267">
                <a:solidFill>
                  <a:srgbClr val="2DB03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752D646-2279-9E4E-AF61-B3F4C990D216}"/>
              </a:ext>
            </a:extLst>
          </p:cNvPr>
          <p:cNvSpPr/>
          <p:nvPr userDrawn="1"/>
        </p:nvSpPr>
        <p:spPr>
          <a:xfrm>
            <a:off x="8223115" y="2619161"/>
            <a:ext cx="2931268" cy="3367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6" name="Text Placeholder 44">
            <a:extLst>
              <a:ext uri="{FF2B5EF4-FFF2-40B4-BE49-F238E27FC236}">
                <a16:creationId xmlns:a16="http://schemas.microsoft.com/office/drawing/2014/main" id="{6AA18B12-7A82-2D40-B779-AD42648940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20593" y="2619162"/>
            <a:ext cx="2926080" cy="3366999"/>
          </a:xfrm>
          <a:ln>
            <a:noFill/>
          </a:ln>
        </p:spPr>
        <p:txBody>
          <a:bodyPr tIns="91440" rIns="137160" bIns="91440"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F6359EA-A5E9-564D-86A0-863FBAD21114}"/>
              </a:ext>
            </a:extLst>
          </p:cNvPr>
          <p:cNvSpPr/>
          <p:nvPr userDrawn="1"/>
        </p:nvSpPr>
        <p:spPr>
          <a:xfrm>
            <a:off x="1053665" y="2619161"/>
            <a:ext cx="2926080" cy="3367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16DA6445-4C2C-BE4E-9610-12A36F4B40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31718" y="2619162"/>
            <a:ext cx="2931583" cy="3366999"/>
          </a:xfrm>
          <a:ln>
            <a:noFill/>
          </a:ln>
        </p:spPr>
        <p:txBody>
          <a:bodyPr tIns="91440" rIns="137160" bIns="91440"/>
          <a:lstStyle>
            <a:lvl1pPr>
              <a:defRPr sz="2133"/>
            </a:lvl1pPr>
            <a:lvl2pPr>
              <a:defRPr sz="2133"/>
            </a:lvl2pPr>
            <a:lvl4pPr>
              <a:defRPr sz="2133"/>
            </a:lvl4pPr>
            <a:lvl5pPr>
              <a:defRPr sz="2133"/>
            </a:lvl5pPr>
          </a:lstStyle>
          <a:p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CCA22DB2-ED13-0749-A3F2-BD49081C4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53665" y="2619161"/>
            <a:ext cx="2926080" cy="3367000"/>
          </a:xfrm>
          <a:ln>
            <a:noFill/>
          </a:ln>
        </p:spPr>
        <p:txBody>
          <a:bodyPr tIns="91440" rIns="137160" bIns="91440"/>
          <a:lstStyle>
            <a:lvl1pPr marL="158747" indent="-158747">
              <a:tabLst/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B37AFF2-5DAF-5E49-A1D7-1F9988340268}"/>
              </a:ext>
            </a:extLst>
          </p:cNvPr>
          <p:cNvSpPr/>
          <p:nvPr userDrawn="1"/>
        </p:nvSpPr>
        <p:spPr>
          <a:xfrm>
            <a:off x="810739" y="2316480"/>
            <a:ext cx="488325" cy="488325"/>
          </a:xfrm>
          <a:prstGeom prst="ellipse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208C38D-14DB-B844-8F77-10FF8ED3EA2C}"/>
              </a:ext>
            </a:extLst>
          </p:cNvPr>
          <p:cNvSpPr/>
          <p:nvPr userDrawn="1"/>
        </p:nvSpPr>
        <p:spPr>
          <a:xfrm>
            <a:off x="4397216" y="2316480"/>
            <a:ext cx="488325" cy="488325"/>
          </a:xfrm>
          <a:prstGeom prst="ellipse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2574C53-3D8D-0543-94DD-3634F3C47AD6}"/>
              </a:ext>
            </a:extLst>
          </p:cNvPr>
          <p:cNvSpPr/>
          <p:nvPr userDrawn="1"/>
        </p:nvSpPr>
        <p:spPr>
          <a:xfrm>
            <a:off x="7973832" y="2316480"/>
            <a:ext cx="488325" cy="488325"/>
          </a:xfrm>
          <a:prstGeom prst="ellipse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F5ECAF3E-B777-9947-B850-D4C992D555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8414" y="2316480"/>
            <a:ext cx="300567" cy="302683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51" name="Text Placeholder 49">
            <a:extLst>
              <a:ext uri="{FF2B5EF4-FFF2-40B4-BE49-F238E27FC236}">
                <a16:creationId xmlns:a16="http://schemas.microsoft.com/office/drawing/2014/main" id="{BC9B78EC-5B89-BB46-8F14-B6B0AC7EBFB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41738" y="2316480"/>
            <a:ext cx="300567" cy="302683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52" name="Text Placeholder 49">
            <a:extLst>
              <a:ext uri="{FF2B5EF4-FFF2-40B4-BE49-F238E27FC236}">
                <a16:creationId xmlns:a16="http://schemas.microsoft.com/office/drawing/2014/main" id="{6BAA0AB1-FAA7-3C4E-8EF3-E4C077F40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16937" y="2316480"/>
            <a:ext cx="300567" cy="302683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80CF72D-D3C6-A044-84CD-BAA3048B5F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063" y="6382900"/>
            <a:ext cx="1967645" cy="4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228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5CD2E9-AB31-3A46-9FC4-7FEB7F1A90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F394A26-8986-7748-B584-0C98F016C8A2}"/>
              </a:ext>
            </a:extLst>
          </p:cNvPr>
          <p:cNvSpPr/>
          <p:nvPr userDrawn="1"/>
        </p:nvSpPr>
        <p:spPr>
          <a:xfrm>
            <a:off x="618783" y="2599293"/>
            <a:ext cx="1828800" cy="121920"/>
          </a:xfrm>
          <a:prstGeom prst="rect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450DC6-8115-9542-8AE1-D76581BC2E75}"/>
              </a:ext>
            </a:extLst>
          </p:cNvPr>
          <p:cNvSpPr/>
          <p:nvPr userDrawn="1"/>
        </p:nvSpPr>
        <p:spPr>
          <a:xfrm>
            <a:off x="2900192" y="2599293"/>
            <a:ext cx="1828800" cy="121920"/>
          </a:xfrm>
          <a:prstGeom prst="rect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9DCDC5-CFB0-2A46-A9A4-FA77D76CBC24}"/>
              </a:ext>
            </a:extLst>
          </p:cNvPr>
          <p:cNvSpPr/>
          <p:nvPr userDrawn="1"/>
        </p:nvSpPr>
        <p:spPr>
          <a:xfrm>
            <a:off x="5181601" y="2599293"/>
            <a:ext cx="1828800" cy="121920"/>
          </a:xfrm>
          <a:prstGeom prst="rect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FD1E84-A56B-9344-A5EC-3D9C0F309A11}"/>
              </a:ext>
            </a:extLst>
          </p:cNvPr>
          <p:cNvSpPr/>
          <p:nvPr userDrawn="1"/>
        </p:nvSpPr>
        <p:spPr>
          <a:xfrm>
            <a:off x="7463011" y="2599293"/>
            <a:ext cx="1828800" cy="121920"/>
          </a:xfrm>
          <a:prstGeom prst="rect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3133C2-CA9B-C54F-B18D-270C96A9C903}"/>
              </a:ext>
            </a:extLst>
          </p:cNvPr>
          <p:cNvSpPr/>
          <p:nvPr userDrawn="1"/>
        </p:nvSpPr>
        <p:spPr>
          <a:xfrm>
            <a:off x="9744419" y="2599293"/>
            <a:ext cx="1828800" cy="121920"/>
          </a:xfrm>
          <a:prstGeom prst="rect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D53E18B-EB10-7B41-9373-311338D5799D}"/>
              </a:ext>
            </a:extLst>
          </p:cNvPr>
          <p:cNvSpPr>
            <a:spLocks noGrp="1"/>
          </p:cNvSpPr>
          <p:nvPr userDrawn="1">
            <p:ph type="body" sz="quarter" idx="11"/>
          </p:nvPr>
        </p:nvSpPr>
        <p:spPr>
          <a:xfrm>
            <a:off x="618783" y="2864360"/>
            <a:ext cx="1828800" cy="817033"/>
          </a:xfrm>
        </p:spPr>
        <p:txBody>
          <a:bodyPr wrap="square" lIns="0" tIns="0" rIns="0" bIns="0"/>
          <a:lstStyle>
            <a:lvl1pPr marL="0" indent="0">
              <a:buNone/>
              <a:defRPr sz="1867"/>
            </a:lvl1pPr>
            <a:lvl2pPr marL="387341" indent="-188379">
              <a:tabLst/>
              <a:defRPr sz="1867"/>
            </a:lvl2pPr>
            <a:lvl3pPr marL="615935" indent="-169329">
              <a:tabLst/>
              <a:defRPr sz="1867"/>
            </a:lvl3pPr>
            <a:lvl4pPr marL="846646" indent="-190495">
              <a:tabLst/>
              <a:defRPr sz="1867"/>
            </a:lvl4pPr>
            <a:lvl5pPr marL="1075240" indent="-190495">
              <a:tabLst/>
              <a:defRPr sz="1867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8E71DB13-BE0B-AF48-B2C8-25F21B02B602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2891143" y="2864360"/>
            <a:ext cx="1828800" cy="817033"/>
          </a:xfrm>
        </p:spPr>
        <p:txBody>
          <a:bodyPr wrap="square" lIns="0" tIns="0" rIns="0" bIns="0"/>
          <a:lstStyle>
            <a:lvl1pPr marL="0" indent="0">
              <a:buNone/>
              <a:defRPr sz="1867"/>
            </a:lvl1pPr>
            <a:lvl2pPr marL="387341" indent="-188379">
              <a:tabLst/>
              <a:defRPr sz="1867"/>
            </a:lvl2pPr>
            <a:lvl3pPr marL="615935" indent="-169329">
              <a:tabLst/>
              <a:defRPr sz="1867"/>
            </a:lvl3pPr>
            <a:lvl4pPr marL="846646" indent="-190495">
              <a:tabLst/>
              <a:defRPr sz="1867"/>
            </a:lvl4pPr>
            <a:lvl5pPr marL="1075240" indent="-190495">
              <a:tabLst/>
              <a:defRPr sz="1867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271D8436-58E7-004E-B74A-74A6AAC7A3A9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5184165" y="2864360"/>
            <a:ext cx="1828800" cy="817033"/>
          </a:xfrm>
        </p:spPr>
        <p:txBody>
          <a:bodyPr wrap="square" lIns="0" tIns="0" rIns="0" bIns="0"/>
          <a:lstStyle>
            <a:lvl1pPr marL="0" indent="0">
              <a:buNone/>
              <a:defRPr sz="1867"/>
            </a:lvl1pPr>
            <a:lvl2pPr marL="387341" indent="-188379">
              <a:tabLst/>
              <a:defRPr sz="1867"/>
            </a:lvl2pPr>
            <a:lvl3pPr marL="615935" indent="-169329">
              <a:tabLst/>
              <a:defRPr sz="1867"/>
            </a:lvl3pPr>
            <a:lvl4pPr marL="846646" indent="-190495">
              <a:tabLst/>
              <a:defRPr sz="1867"/>
            </a:lvl4pPr>
            <a:lvl5pPr marL="1075240" indent="-190495">
              <a:tabLst/>
              <a:defRPr sz="1867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9CB5F16F-6AD9-C940-AD95-8583584C041F}"/>
              </a:ext>
            </a:extLst>
          </p:cNvPr>
          <p:cNvSpPr>
            <a:spLocks noGrp="1"/>
          </p:cNvSpPr>
          <p:nvPr userDrawn="1">
            <p:ph type="body" sz="quarter" idx="18"/>
          </p:nvPr>
        </p:nvSpPr>
        <p:spPr>
          <a:xfrm>
            <a:off x="7477188" y="2864360"/>
            <a:ext cx="1828800" cy="817033"/>
          </a:xfrm>
        </p:spPr>
        <p:txBody>
          <a:bodyPr wrap="square" lIns="0" tIns="0" rIns="0" bIns="0"/>
          <a:lstStyle>
            <a:lvl1pPr marL="0" indent="0">
              <a:buNone/>
              <a:defRPr sz="1867"/>
            </a:lvl1pPr>
            <a:lvl2pPr marL="387341" indent="-188379">
              <a:tabLst/>
              <a:defRPr sz="1867"/>
            </a:lvl2pPr>
            <a:lvl3pPr marL="615935" indent="-169329">
              <a:tabLst/>
              <a:defRPr sz="1867"/>
            </a:lvl3pPr>
            <a:lvl4pPr marL="846646" indent="-190495">
              <a:tabLst/>
              <a:defRPr sz="1867"/>
            </a:lvl4pPr>
            <a:lvl5pPr marL="1075240" indent="-190495">
              <a:tabLst/>
              <a:defRPr sz="1867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47F651C1-18BC-0145-AB27-32CE0AACF3C1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9770212" y="2864360"/>
            <a:ext cx="1828800" cy="817033"/>
          </a:xfrm>
        </p:spPr>
        <p:txBody>
          <a:bodyPr wrap="square" lIns="0" tIns="0" rIns="0" bIns="0"/>
          <a:lstStyle>
            <a:lvl1pPr marL="0" indent="0">
              <a:buNone/>
              <a:defRPr sz="1867"/>
            </a:lvl1pPr>
            <a:lvl2pPr marL="387341" indent="-188379">
              <a:tabLst/>
              <a:defRPr sz="1867"/>
            </a:lvl2pPr>
            <a:lvl3pPr marL="615935" indent="-169329">
              <a:tabLst/>
              <a:defRPr sz="1867"/>
            </a:lvl3pPr>
            <a:lvl4pPr marL="846646" indent="-190495">
              <a:tabLst/>
              <a:defRPr sz="1867"/>
            </a:lvl4pPr>
            <a:lvl5pPr marL="1075240" indent="-190495">
              <a:tabLst/>
              <a:defRPr sz="1867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4B7544F-2255-2B4B-9EB3-AF04E3DAFD6E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618783" y="1933062"/>
            <a:ext cx="1828800" cy="523087"/>
          </a:xfrm>
        </p:spPr>
        <p:txBody>
          <a:bodyPr lIns="0" tIns="0" rIns="0" bIns="0"/>
          <a:lstStyle>
            <a:lvl1pPr marL="0" indent="0" algn="ctr">
              <a:buNone/>
              <a:defRPr sz="4267" b="0" i="0">
                <a:solidFill>
                  <a:srgbClr val="2DB035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Year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A7C45014-E822-6849-8E66-348B599D0E0B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900397" y="1933062"/>
            <a:ext cx="1828800" cy="523087"/>
          </a:xfrm>
        </p:spPr>
        <p:txBody>
          <a:bodyPr lIns="0" tIns="0" rIns="0" bIns="0"/>
          <a:lstStyle>
            <a:lvl1pPr marL="0" indent="0" algn="ctr">
              <a:buNone/>
              <a:defRPr sz="4267" b="0" i="0">
                <a:solidFill>
                  <a:srgbClr val="2DB035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848B185B-1A98-C542-906A-0C171674C7CD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5182012" y="1933062"/>
            <a:ext cx="1828800" cy="523087"/>
          </a:xfrm>
        </p:spPr>
        <p:txBody>
          <a:bodyPr lIns="0" tIns="0" rIns="0" bIns="0"/>
          <a:lstStyle>
            <a:lvl1pPr marL="0" indent="0" algn="ctr">
              <a:buNone/>
              <a:defRPr sz="4267" b="0" i="0">
                <a:solidFill>
                  <a:srgbClr val="2DB035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Year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C6796D35-F990-444E-870B-5216EF70ACD5}"/>
              </a:ext>
            </a:extLst>
          </p:cNvPr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7463627" y="1933062"/>
            <a:ext cx="1828800" cy="523087"/>
          </a:xfrm>
        </p:spPr>
        <p:txBody>
          <a:bodyPr lIns="0" tIns="0" rIns="0" bIns="0"/>
          <a:lstStyle>
            <a:lvl1pPr marL="0" indent="0" algn="ctr">
              <a:buNone/>
              <a:defRPr sz="4267" b="0" i="0">
                <a:solidFill>
                  <a:srgbClr val="2DB035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Year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ECA694C4-8F60-1F4B-86EF-9CEA42737FB8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9745243" y="1933062"/>
            <a:ext cx="1828800" cy="523087"/>
          </a:xfrm>
        </p:spPr>
        <p:txBody>
          <a:bodyPr lIns="0" tIns="0" rIns="0" bIns="0"/>
          <a:lstStyle>
            <a:lvl1pPr marL="0" indent="0" algn="ctr">
              <a:buNone/>
              <a:defRPr sz="4267" b="0" i="0">
                <a:solidFill>
                  <a:srgbClr val="2DB035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Year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019D245-5B07-3F41-B266-48A5FFE18AB7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24482" y="731520"/>
            <a:ext cx="11743028" cy="646357"/>
          </a:xfrm>
        </p:spPr>
        <p:txBody>
          <a:bodyPr anchor="t">
            <a:noAutofit/>
          </a:bodyPr>
          <a:lstStyle>
            <a:lvl1pPr algn="ctr">
              <a:defRPr sz="4267">
                <a:solidFill>
                  <a:srgbClr val="2DB03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5614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544" y="6374192"/>
            <a:ext cx="1967645" cy="4838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815466-64B0-974A-ADE0-78F3C97F047C}"/>
              </a:ext>
            </a:extLst>
          </p:cNvPr>
          <p:cNvSpPr/>
          <p:nvPr userDrawn="1"/>
        </p:nvSpPr>
        <p:spPr>
          <a:xfrm>
            <a:off x="1" y="1"/>
            <a:ext cx="122662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216" y="731520"/>
            <a:ext cx="11492835" cy="1152085"/>
          </a:xfrm>
        </p:spPr>
        <p:txBody>
          <a:bodyPr anchor="t">
            <a:noAutofit/>
          </a:bodyPr>
          <a:lstStyle>
            <a:lvl1pPr algn="ctr">
              <a:defRPr sz="4267" baseline="0">
                <a:solidFill>
                  <a:srgbClr val="2DB035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hord 4">
            <a:extLst>
              <a:ext uri="{FF2B5EF4-FFF2-40B4-BE49-F238E27FC236}">
                <a16:creationId xmlns:a16="http://schemas.microsoft.com/office/drawing/2014/main" id="{DAF729BF-4F01-E04C-B482-626D16F38341}"/>
              </a:ext>
            </a:extLst>
          </p:cNvPr>
          <p:cNvSpPr/>
          <p:nvPr userDrawn="1"/>
        </p:nvSpPr>
        <p:spPr>
          <a:xfrm rot="6743218">
            <a:off x="2398625" y="1803052"/>
            <a:ext cx="7309939" cy="7309939"/>
          </a:xfrm>
          <a:prstGeom prst="chord">
            <a:avLst/>
          </a:prstGeom>
          <a:solidFill>
            <a:srgbClr val="D0E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D1BD70-10B4-9E44-AFDC-D2AA671994F9}"/>
              </a:ext>
            </a:extLst>
          </p:cNvPr>
          <p:cNvSpPr/>
          <p:nvPr userDrawn="1"/>
        </p:nvSpPr>
        <p:spPr>
          <a:xfrm>
            <a:off x="3053304" y="1691639"/>
            <a:ext cx="6096000" cy="5166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A0B3B3-738A-FD4F-BCB6-F4FEC8584A6D}"/>
              </a:ext>
            </a:extLst>
          </p:cNvPr>
          <p:cNvSpPr/>
          <p:nvPr userDrawn="1"/>
        </p:nvSpPr>
        <p:spPr>
          <a:xfrm>
            <a:off x="3053304" y="1681038"/>
            <a:ext cx="6096000" cy="223297"/>
          </a:xfrm>
          <a:prstGeom prst="rect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4C7810A-6671-5D4C-B4B0-77F4F22627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179" y="2164947"/>
            <a:ext cx="1568045" cy="38881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AA730EE-F664-E44E-A11C-8000164AEB71}"/>
              </a:ext>
            </a:extLst>
          </p:cNvPr>
          <p:cNvGrpSpPr/>
          <p:nvPr userDrawn="1"/>
        </p:nvGrpSpPr>
        <p:grpSpPr>
          <a:xfrm>
            <a:off x="3385179" y="5958164"/>
            <a:ext cx="5432252" cy="670560"/>
            <a:chOff x="2538884" y="4468623"/>
            <a:chExt cx="4074189" cy="50292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78FF0-D4B4-C84B-A0AE-AA410166F80D}"/>
                </a:ext>
              </a:extLst>
            </p:cNvPr>
            <p:cNvSpPr/>
            <p:nvPr userDrawn="1"/>
          </p:nvSpPr>
          <p:spPr>
            <a:xfrm>
              <a:off x="2538884" y="44686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B26F0BB-64EE-7543-BB1F-40AD2CF58931}"/>
                </a:ext>
              </a:extLst>
            </p:cNvPr>
            <p:cNvSpPr/>
            <p:nvPr userDrawn="1"/>
          </p:nvSpPr>
          <p:spPr>
            <a:xfrm>
              <a:off x="2538884" y="46210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B408882-8770-1A4B-9C91-4B08A1279319}"/>
                </a:ext>
              </a:extLst>
            </p:cNvPr>
            <p:cNvSpPr/>
            <p:nvPr userDrawn="1"/>
          </p:nvSpPr>
          <p:spPr>
            <a:xfrm>
              <a:off x="2538884" y="47734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06C2681-A1C5-5A4D-83D5-5A7C664D00C4}"/>
                </a:ext>
              </a:extLst>
            </p:cNvPr>
            <p:cNvSpPr/>
            <p:nvPr userDrawn="1"/>
          </p:nvSpPr>
          <p:spPr>
            <a:xfrm>
              <a:off x="2538884" y="49258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99A26E5-8B5A-B54E-B522-991201DF1FE4}"/>
                </a:ext>
              </a:extLst>
            </p:cNvPr>
            <p:cNvSpPr/>
            <p:nvPr userDrawn="1"/>
          </p:nvSpPr>
          <p:spPr>
            <a:xfrm>
              <a:off x="3981618" y="44686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5866C84-66B0-264E-8228-C45B3705A020}"/>
                </a:ext>
              </a:extLst>
            </p:cNvPr>
            <p:cNvSpPr/>
            <p:nvPr userDrawn="1"/>
          </p:nvSpPr>
          <p:spPr>
            <a:xfrm>
              <a:off x="3981618" y="46210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4B87B92-F6D2-2A43-900E-B9F9B70A0F1A}"/>
                </a:ext>
              </a:extLst>
            </p:cNvPr>
            <p:cNvSpPr/>
            <p:nvPr userDrawn="1"/>
          </p:nvSpPr>
          <p:spPr>
            <a:xfrm>
              <a:off x="3981618" y="47734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6129BAE-2198-4144-8416-659931A24A3E}"/>
                </a:ext>
              </a:extLst>
            </p:cNvPr>
            <p:cNvSpPr/>
            <p:nvPr userDrawn="1"/>
          </p:nvSpPr>
          <p:spPr>
            <a:xfrm>
              <a:off x="3981618" y="49258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D527E82-9877-6F48-BF07-73D4851E86DE}"/>
                </a:ext>
              </a:extLst>
            </p:cNvPr>
            <p:cNvSpPr/>
            <p:nvPr userDrawn="1"/>
          </p:nvSpPr>
          <p:spPr>
            <a:xfrm>
              <a:off x="5424353" y="44686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B4EEDCB-F4DD-5B41-ACDB-43FEAD4801B3}"/>
                </a:ext>
              </a:extLst>
            </p:cNvPr>
            <p:cNvSpPr/>
            <p:nvPr userDrawn="1"/>
          </p:nvSpPr>
          <p:spPr>
            <a:xfrm>
              <a:off x="5424353" y="46210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662B2BA-83D5-8B42-923D-D08ED257BDDC}"/>
                </a:ext>
              </a:extLst>
            </p:cNvPr>
            <p:cNvSpPr/>
            <p:nvPr userDrawn="1"/>
          </p:nvSpPr>
          <p:spPr>
            <a:xfrm>
              <a:off x="5424353" y="47734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BF5BE24-2B9C-A14E-BE60-9CD18F97234C}"/>
                </a:ext>
              </a:extLst>
            </p:cNvPr>
            <p:cNvSpPr/>
            <p:nvPr userDrawn="1"/>
          </p:nvSpPr>
          <p:spPr>
            <a:xfrm>
              <a:off x="5424353" y="4925823"/>
              <a:ext cx="1188720" cy="45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47CB750-BC4B-0E42-A145-DD5FD8FF2264}"/>
              </a:ext>
            </a:extLst>
          </p:cNvPr>
          <p:cNvGrpSpPr/>
          <p:nvPr userDrawn="1"/>
        </p:nvGrpSpPr>
        <p:grpSpPr>
          <a:xfrm>
            <a:off x="3385180" y="2863364"/>
            <a:ext cx="672089" cy="672089"/>
            <a:chOff x="134727" y="142236"/>
            <a:chExt cx="1238596" cy="123859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8DF690E-ED12-0340-B1FA-C491AD442183}"/>
                </a:ext>
              </a:extLst>
            </p:cNvPr>
            <p:cNvSpPr/>
            <p:nvPr/>
          </p:nvSpPr>
          <p:spPr>
            <a:xfrm>
              <a:off x="134727" y="142236"/>
              <a:ext cx="1238596" cy="1238596"/>
            </a:xfrm>
            <a:prstGeom prst="ellipse">
              <a:avLst/>
            </a:prstGeom>
            <a:solidFill>
              <a:srgbClr val="2DB03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097A11F1-4C58-C84F-B944-5604ED5B6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482" y="414985"/>
              <a:ext cx="686946" cy="727836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A09C938-8D02-104E-A6B5-F77BDA10F1F1}"/>
              </a:ext>
            </a:extLst>
          </p:cNvPr>
          <p:cNvGrpSpPr/>
          <p:nvPr userDrawn="1"/>
        </p:nvGrpSpPr>
        <p:grpSpPr>
          <a:xfrm>
            <a:off x="3383108" y="3904048"/>
            <a:ext cx="672089" cy="672089"/>
            <a:chOff x="134727" y="142236"/>
            <a:chExt cx="1238596" cy="123859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54F0674-F3B2-D945-ABF6-97FDB1D1C46D}"/>
                </a:ext>
              </a:extLst>
            </p:cNvPr>
            <p:cNvSpPr/>
            <p:nvPr/>
          </p:nvSpPr>
          <p:spPr>
            <a:xfrm>
              <a:off x="134727" y="142236"/>
              <a:ext cx="1238596" cy="1238596"/>
            </a:xfrm>
            <a:prstGeom prst="ellipse">
              <a:avLst/>
            </a:prstGeom>
            <a:solidFill>
              <a:srgbClr val="2DB03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ADE7EB0-1E54-0D47-88D8-2EB48D0DE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482" y="414985"/>
              <a:ext cx="686946" cy="727836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F8D1D5A-F638-1741-B315-E0B139854072}"/>
              </a:ext>
            </a:extLst>
          </p:cNvPr>
          <p:cNvGrpSpPr/>
          <p:nvPr userDrawn="1"/>
        </p:nvGrpSpPr>
        <p:grpSpPr>
          <a:xfrm>
            <a:off x="3383108" y="4944732"/>
            <a:ext cx="672089" cy="672089"/>
            <a:chOff x="134727" y="142236"/>
            <a:chExt cx="1238596" cy="123859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C937BFF-EBB7-E94D-B035-42568627E368}"/>
                </a:ext>
              </a:extLst>
            </p:cNvPr>
            <p:cNvSpPr/>
            <p:nvPr/>
          </p:nvSpPr>
          <p:spPr>
            <a:xfrm>
              <a:off x="134727" y="142236"/>
              <a:ext cx="1238596" cy="1238596"/>
            </a:xfrm>
            <a:prstGeom prst="ellipse">
              <a:avLst/>
            </a:prstGeom>
            <a:solidFill>
              <a:srgbClr val="2DB03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C5EE5FB-9372-F144-BBD9-C331FF458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482" y="414985"/>
              <a:ext cx="686946" cy="727836"/>
            </a:xfrm>
            <a:prstGeom prst="rect">
              <a:avLst/>
            </a:prstGeom>
          </p:spPr>
        </p:pic>
      </p:grp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5D1A669A-E92C-7B4F-B689-2D2C0BBCAB0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215076" y="2942569"/>
            <a:ext cx="3772457" cy="592884"/>
          </a:xfrm>
        </p:spPr>
        <p:txBody>
          <a:bodyPr lIns="0" tIns="0" rIns="0" bIns="0"/>
          <a:lstStyle>
            <a:lvl1pPr marL="0" indent="0">
              <a:buNone/>
              <a:defRPr sz="2133"/>
            </a:lvl1pPr>
            <a:lvl2pPr>
              <a:defRPr sz="1867"/>
            </a:lvl2pPr>
            <a:lvl3pPr>
              <a:defRPr sz="1867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 dirty="0"/>
              <a:t>Edit Master text styles go here and here and here and here</a:t>
            </a:r>
          </a:p>
        </p:txBody>
      </p:sp>
      <p:sp>
        <p:nvSpPr>
          <p:cNvPr id="45" name="Text Placeholder 43">
            <a:extLst>
              <a:ext uri="{FF2B5EF4-FFF2-40B4-BE49-F238E27FC236}">
                <a16:creationId xmlns:a16="http://schemas.microsoft.com/office/drawing/2014/main" id="{6CCF2C12-7FC4-DF4C-AAC0-95EF809CBE9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215076" y="3974274"/>
            <a:ext cx="3772457" cy="592884"/>
          </a:xfrm>
        </p:spPr>
        <p:txBody>
          <a:bodyPr lIns="0" tIns="0" rIns="0" bIns="0"/>
          <a:lstStyle>
            <a:lvl1pPr marL="0" indent="0">
              <a:buNone/>
              <a:defRPr sz="2133"/>
            </a:lvl1pPr>
            <a:lvl2pPr>
              <a:defRPr sz="1867"/>
            </a:lvl2pPr>
            <a:lvl3pPr>
              <a:defRPr sz="1867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 dirty="0"/>
              <a:t>Edit Master text styles go here and here and here and here</a:t>
            </a:r>
          </a:p>
        </p:txBody>
      </p:sp>
      <p:sp>
        <p:nvSpPr>
          <p:cNvPr id="46" name="Text Placeholder 43">
            <a:extLst>
              <a:ext uri="{FF2B5EF4-FFF2-40B4-BE49-F238E27FC236}">
                <a16:creationId xmlns:a16="http://schemas.microsoft.com/office/drawing/2014/main" id="{02D68618-A791-F045-BB7F-45F3F2A34AC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4215076" y="5053865"/>
            <a:ext cx="3772457" cy="592884"/>
          </a:xfrm>
        </p:spPr>
        <p:txBody>
          <a:bodyPr lIns="0" tIns="0" rIns="0" bIns="0"/>
          <a:lstStyle>
            <a:lvl1pPr marL="0" indent="0">
              <a:buNone/>
              <a:defRPr sz="2133"/>
            </a:lvl1pPr>
            <a:lvl2pPr>
              <a:defRPr sz="1867"/>
            </a:lvl2pPr>
            <a:lvl3pPr>
              <a:defRPr sz="1867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 dirty="0"/>
              <a:t>Edit Master text styles go here and here and here and here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430AB0C-64A2-3F4E-9B2B-507A71B1BB12}"/>
              </a:ext>
            </a:extLst>
          </p:cNvPr>
          <p:cNvSpPr/>
          <p:nvPr userDrawn="1"/>
        </p:nvSpPr>
        <p:spPr>
          <a:xfrm rot="20121418">
            <a:off x="7992403" y="2000673"/>
            <a:ext cx="3005367" cy="3005367"/>
          </a:xfrm>
          <a:prstGeom prst="ellipse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A4DE7E-99D5-0F47-B088-CE36A1DD4885}"/>
              </a:ext>
            </a:extLst>
          </p:cNvPr>
          <p:cNvSpPr/>
          <p:nvPr userDrawn="1"/>
        </p:nvSpPr>
        <p:spPr>
          <a:xfrm rot="20121418">
            <a:off x="8167053" y="2175324"/>
            <a:ext cx="2656065" cy="2656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2CB87AA-2937-7341-9D02-4F4736C12D93}"/>
              </a:ext>
            </a:extLst>
          </p:cNvPr>
          <p:cNvSpPr/>
          <p:nvPr userDrawn="1"/>
        </p:nvSpPr>
        <p:spPr>
          <a:xfrm rot="20121418">
            <a:off x="10031491" y="4815495"/>
            <a:ext cx="280587" cy="325939"/>
          </a:xfrm>
          <a:prstGeom prst="rect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F89C020-D4FD-1B42-8442-A8C78A78D499}"/>
              </a:ext>
            </a:extLst>
          </p:cNvPr>
          <p:cNvSpPr/>
          <p:nvPr userDrawn="1"/>
        </p:nvSpPr>
        <p:spPr>
          <a:xfrm rot="20121418">
            <a:off x="10318269" y="4963397"/>
            <a:ext cx="914448" cy="2611095"/>
          </a:xfrm>
          <a:custGeom>
            <a:avLst/>
            <a:gdLst>
              <a:gd name="connsiteX0" fmla="*/ 0 w 669840"/>
              <a:gd name="connsiteY0" fmla="*/ 0 h 2012226"/>
              <a:gd name="connsiteX1" fmla="*/ 669840 w 669840"/>
              <a:gd name="connsiteY1" fmla="*/ 0 h 2012226"/>
              <a:gd name="connsiteX2" fmla="*/ 669840 w 669840"/>
              <a:gd name="connsiteY2" fmla="*/ 2012226 h 2012226"/>
              <a:gd name="connsiteX3" fmla="*/ 0 w 669840"/>
              <a:gd name="connsiteY3" fmla="*/ 2012226 h 2012226"/>
              <a:gd name="connsiteX4" fmla="*/ 0 w 669840"/>
              <a:gd name="connsiteY4" fmla="*/ 0 h 2012226"/>
              <a:gd name="connsiteX0" fmla="*/ 1384 w 671224"/>
              <a:gd name="connsiteY0" fmla="*/ 0 h 2012226"/>
              <a:gd name="connsiteX1" fmla="*/ 671224 w 671224"/>
              <a:gd name="connsiteY1" fmla="*/ 0 h 2012226"/>
              <a:gd name="connsiteX2" fmla="*/ 671224 w 671224"/>
              <a:gd name="connsiteY2" fmla="*/ 2012226 h 2012226"/>
              <a:gd name="connsiteX3" fmla="*/ 0 w 671224"/>
              <a:gd name="connsiteY3" fmla="*/ 1652922 h 2012226"/>
              <a:gd name="connsiteX4" fmla="*/ 1384 w 671224"/>
              <a:gd name="connsiteY4" fmla="*/ 0 h 2012226"/>
              <a:gd name="connsiteX0" fmla="*/ 1384 w 697150"/>
              <a:gd name="connsiteY0" fmla="*/ 0 h 1936639"/>
              <a:gd name="connsiteX1" fmla="*/ 671224 w 697150"/>
              <a:gd name="connsiteY1" fmla="*/ 0 h 1936639"/>
              <a:gd name="connsiteX2" fmla="*/ 697150 w 697150"/>
              <a:gd name="connsiteY2" fmla="*/ 1936639 h 1936639"/>
              <a:gd name="connsiteX3" fmla="*/ 0 w 697150"/>
              <a:gd name="connsiteY3" fmla="*/ 1652922 h 1936639"/>
              <a:gd name="connsiteX4" fmla="*/ 1384 w 697150"/>
              <a:gd name="connsiteY4" fmla="*/ 0 h 1936639"/>
              <a:gd name="connsiteX0" fmla="*/ 16 w 695782"/>
              <a:gd name="connsiteY0" fmla="*/ 0 h 1936639"/>
              <a:gd name="connsiteX1" fmla="*/ 669856 w 695782"/>
              <a:gd name="connsiteY1" fmla="*/ 0 h 1936639"/>
              <a:gd name="connsiteX2" fmla="*/ 695782 w 695782"/>
              <a:gd name="connsiteY2" fmla="*/ 1936639 h 1936639"/>
              <a:gd name="connsiteX3" fmla="*/ 9174 w 695782"/>
              <a:gd name="connsiteY3" fmla="*/ 1649010 h 1936639"/>
              <a:gd name="connsiteX4" fmla="*/ 16 w 695782"/>
              <a:gd name="connsiteY4" fmla="*/ 0 h 1936639"/>
              <a:gd name="connsiteX0" fmla="*/ 16 w 685836"/>
              <a:gd name="connsiteY0" fmla="*/ 0 h 1958321"/>
              <a:gd name="connsiteX1" fmla="*/ 669856 w 685836"/>
              <a:gd name="connsiteY1" fmla="*/ 0 h 1958321"/>
              <a:gd name="connsiteX2" fmla="*/ 685836 w 685836"/>
              <a:gd name="connsiteY2" fmla="*/ 1958321 h 1958321"/>
              <a:gd name="connsiteX3" fmla="*/ 9174 w 685836"/>
              <a:gd name="connsiteY3" fmla="*/ 1649010 h 1958321"/>
              <a:gd name="connsiteX4" fmla="*/ 16 w 685836"/>
              <a:gd name="connsiteY4" fmla="*/ 0 h 1958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36" h="1958321">
                <a:moveTo>
                  <a:pt x="16" y="0"/>
                </a:moveTo>
                <a:lnTo>
                  <a:pt x="669856" y="0"/>
                </a:lnTo>
                <a:lnTo>
                  <a:pt x="685836" y="1958321"/>
                </a:lnTo>
                <a:lnTo>
                  <a:pt x="9174" y="1649010"/>
                </a:lnTo>
                <a:cubicBezTo>
                  <a:pt x="9635" y="1098036"/>
                  <a:pt x="-445" y="550974"/>
                  <a:pt x="16" y="0"/>
                </a:cubicBezTo>
                <a:close/>
              </a:path>
            </a:pathLst>
          </a:cu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259B0604-9F0F-D94C-8851-3C65AFFC9BA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8523674" y="2703617"/>
            <a:ext cx="1993900" cy="922167"/>
          </a:xfrm>
        </p:spPr>
        <p:txBody>
          <a:bodyPr/>
          <a:lstStyle>
            <a:lvl1pPr marL="0" indent="0" algn="ctr">
              <a:buNone/>
              <a:defRPr sz="5333"/>
            </a:lvl1pPr>
          </a:lstStyle>
          <a:p>
            <a:pPr lvl="0"/>
            <a:r>
              <a:rPr lang="en-US" dirty="0"/>
              <a:t>$#.##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41CAEA0-BD20-B349-BEF4-E2AB4D7F98B8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523673" y="3770416"/>
            <a:ext cx="2141680" cy="676571"/>
          </a:xfrm>
        </p:spPr>
        <p:txBody>
          <a:bodyPr/>
          <a:lstStyle>
            <a:lvl1pPr marL="0" indent="0">
              <a:buNone/>
              <a:defRPr sz="1867"/>
            </a:lvl1pPr>
          </a:lstStyle>
          <a:p>
            <a:pPr lvl="0"/>
            <a:r>
              <a:rPr lang="en-US" dirty="0"/>
              <a:t>Text goes here and here and here</a:t>
            </a:r>
          </a:p>
        </p:txBody>
      </p:sp>
    </p:spTree>
    <p:extLst>
      <p:ext uri="{BB962C8B-B14F-4D97-AF65-F5344CB8AC3E}">
        <p14:creationId xmlns:p14="http://schemas.microsoft.com/office/powerpoint/2010/main" val="2359306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216" y="731520"/>
            <a:ext cx="11478649" cy="1143000"/>
          </a:xfrm>
        </p:spPr>
        <p:txBody>
          <a:bodyPr anchor="t">
            <a:noAutofit/>
          </a:bodyPr>
          <a:lstStyle>
            <a:lvl1pPr algn="ctr">
              <a:defRPr sz="4267">
                <a:solidFill>
                  <a:srgbClr val="2DB03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486" y="2316480"/>
            <a:ext cx="11233149" cy="3828288"/>
          </a:xfrm>
        </p:spPr>
        <p:txBody>
          <a:bodyPr>
            <a:normAutofit/>
          </a:bodyPr>
          <a:lstStyle>
            <a:lvl1pPr marL="0" indent="0">
              <a:buNone/>
              <a:defRPr sz="2667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AD2897-2BC7-8149-89BD-8B7C557C35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33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 Map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9FC4BE89-7C47-484C-A3C2-5693D638B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498" y="1406671"/>
            <a:ext cx="7775005" cy="47259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216" y="731520"/>
            <a:ext cx="11478649" cy="1143000"/>
          </a:xfrm>
        </p:spPr>
        <p:txBody>
          <a:bodyPr anchor="t">
            <a:noAutofit/>
          </a:bodyPr>
          <a:lstStyle>
            <a:lvl1pPr algn="ctr">
              <a:defRPr sz="4267">
                <a:solidFill>
                  <a:srgbClr val="2DB03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AD2897-2BC7-8149-89BD-8B7C557C35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145D12-5619-C841-9323-A2009308D4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0484" y="3997378"/>
            <a:ext cx="11233149" cy="479373"/>
          </a:xfrm>
        </p:spPr>
        <p:txBody>
          <a:bodyPr/>
          <a:lstStyle>
            <a:lvl1pPr marL="0" indent="0" algn="ctr">
              <a:buNone/>
              <a:defRPr>
                <a:solidFill>
                  <a:srgbClr val="2DB035"/>
                </a:solidFill>
              </a:defRPr>
            </a:lvl1pPr>
            <a:lvl2pPr marL="609585" indent="0" algn="ctr">
              <a:buNone/>
              <a:defRPr>
                <a:solidFill>
                  <a:srgbClr val="2DB035"/>
                </a:solidFill>
              </a:defRPr>
            </a:lvl2pPr>
            <a:lvl3pPr marL="1219170" indent="0" algn="ctr">
              <a:buNone/>
              <a:defRPr>
                <a:solidFill>
                  <a:srgbClr val="2DB035"/>
                </a:solidFill>
              </a:defRPr>
            </a:lvl3pPr>
            <a:lvl4pPr marL="1828754" indent="0" algn="ctr">
              <a:buNone/>
              <a:defRPr>
                <a:solidFill>
                  <a:srgbClr val="2DB035"/>
                </a:solidFill>
              </a:defRPr>
            </a:lvl4pPr>
            <a:lvl5pPr marL="2438339" indent="0" algn="ctr">
              <a:buNone/>
              <a:defRPr>
                <a:solidFill>
                  <a:srgbClr val="2DB035"/>
                </a:solidFill>
              </a:defRPr>
            </a:lvl5pPr>
          </a:lstStyle>
          <a:p>
            <a:pPr lvl="0"/>
            <a:r>
              <a:rPr lang="en-US" dirty="0"/>
              <a:t>Text goes here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0B290AA-BF13-C046-BA2B-2A77968652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0484" y="2341474"/>
            <a:ext cx="11233149" cy="1399116"/>
          </a:xfrm>
        </p:spPr>
        <p:txBody>
          <a:bodyPr/>
          <a:lstStyle>
            <a:lvl1pPr marL="0" indent="0" algn="ctr">
              <a:buNone/>
              <a:defRPr sz="10666">
                <a:solidFill>
                  <a:srgbClr val="2DB035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8476770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rginia Map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216" y="731520"/>
            <a:ext cx="11478649" cy="1143000"/>
          </a:xfrm>
        </p:spPr>
        <p:txBody>
          <a:bodyPr anchor="t">
            <a:noAutofit/>
          </a:bodyPr>
          <a:lstStyle>
            <a:lvl1pPr algn="ctr">
              <a:defRPr sz="4267">
                <a:solidFill>
                  <a:srgbClr val="2DB03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AD2897-2BC7-8149-89BD-8B7C557C35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145D12-5619-C841-9323-A2009308D4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0484" y="3997378"/>
            <a:ext cx="11233149" cy="479373"/>
          </a:xfrm>
        </p:spPr>
        <p:txBody>
          <a:bodyPr/>
          <a:lstStyle>
            <a:lvl1pPr marL="0" indent="0" algn="ctr">
              <a:buNone/>
              <a:defRPr>
                <a:solidFill>
                  <a:srgbClr val="2DB035"/>
                </a:solidFill>
              </a:defRPr>
            </a:lvl1pPr>
            <a:lvl2pPr marL="609585" indent="0" algn="ctr">
              <a:buNone/>
              <a:defRPr>
                <a:solidFill>
                  <a:srgbClr val="2DB035"/>
                </a:solidFill>
              </a:defRPr>
            </a:lvl2pPr>
            <a:lvl3pPr marL="1219170" indent="0" algn="ctr">
              <a:buNone/>
              <a:defRPr>
                <a:solidFill>
                  <a:srgbClr val="2DB035"/>
                </a:solidFill>
              </a:defRPr>
            </a:lvl3pPr>
            <a:lvl4pPr marL="1828754" indent="0" algn="ctr">
              <a:buNone/>
              <a:defRPr>
                <a:solidFill>
                  <a:srgbClr val="2DB035"/>
                </a:solidFill>
              </a:defRPr>
            </a:lvl4pPr>
            <a:lvl5pPr marL="2438339" indent="0" algn="ctr">
              <a:buNone/>
              <a:defRPr>
                <a:solidFill>
                  <a:srgbClr val="2DB035"/>
                </a:solidFill>
              </a:defRPr>
            </a:lvl5pPr>
          </a:lstStyle>
          <a:p>
            <a:pPr lvl="0"/>
            <a:r>
              <a:rPr lang="en-US" dirty="0"/>
              <a:t>Text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ECFFFD7-5F64-FE48-84D5-69BB3EAD1C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0484" y="2341474"/>
            <a:ext cx="11233149" cy="1399116"/>
          </a:xfrm>
        </p:spPr>
        <p:txBody>
          <a:bodyPr/>
          <a:lstStyle>
            <a:lvl1pPr marL="0" indent="0" algn="ctr">
              <a:buNone/>
              <a:defRPr sz="10666">
                <a:solidFill>
                  <a:srgbClr val="2DB035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3" name="Picture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64528135-829C-DFF4-D2DD-42C058414A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duotone>
              <a:prstClr val="black"/>
              <a:srgbClr val="2DB03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191999" cy="686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7532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screensho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A4E4DD-5459-3A4E-B99A-A49D696C75F6}"/>
              </a:ext>
            </a:extLst>
          </p:cNvPr>
          <p:cNvSpPr/>
          <p:nvPr userDrawn="1"/>
        </p:nvSpPr>
        <p:spPr>
          <a:xfrm>
            <a:off x="6047873" y="2401824"/>
            <a:ext cx="6144127" cy="3486912"/>
          </a:xfrm>
          <a:prstGeom prst="rect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0737" y="731520"/>
            <a:ext cx="4136280" cy="716280"/>
          </a:xfrm>
        </p:spPr>
        <p:txBody>
          <a:bodyPr anchor="t">
            <a:noAutofit/>
          </a:bodyPr>
          <a:lstStyle>
            <a:lvl1pPr algn="l">
              <a:defRPr sz="4267">
                <a:solidFill>
                  <a:srgbClr val="2DB035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900737" y="1706881"/>
            <a:ext cx="4136280" cy="513805"/>
          </a:xfrm>
        </p:spPr>
        <p:txBody>
          <a:bodyPr>
            <a:normAutofit/>
          </a:bodyPr>
          <a:lstStyle>
            <a:lvl1pPr marL="158747" indent="-158747">
              <a:buFont typeface="Arial" panose="020B0604020202020204" pitchFamily="34" charset="0"/>
              <a:buChar char="•"/>
              <a:tabLst/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E702B56-CDBB-4745-8950-7412E218BC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01516" y="2401824"/>
            <a:ext cx="4135501" cy="3486912"/>
          </a:xfrm>
        </p:spPr>
        <p:txBody>
          <a:bodyPr anchor="ctr"/>
          <a:lstStyle>
            <a:lvl1pPr>
              <a:buClr>
                <a:schemeClr val="bg1"/>
              </a:buClr>
              <a:defRPr sz="1867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67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867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867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86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5773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111" y="783623"/>
            <a:ext cx="10348290" cy="776485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600" b="0" i="0" baseline="0">
                <a:latin typeface="Gotham Book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111" y="1511982"/>
            <a:ext cx="10348290" cy="4431618"/>
          </a:xfrm>
          <a:prstGeom prst="rect">
            <a:avLst/>
          </a:prstGeom>
        </p:spPr>
        <p:txBody>
          <a:bodyPr>
            <a:noAutofit/>
          </a:bodyPr>
          <a:lstStyle>
            <a:lvl1pPr marL="232828" indent="-232828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defRPr sz="2000" baseline="0"/>
            </a:lvl1pPr>
            <a:lvl2pPr marL="585788" indent="-293688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tabLst/>
              <a:defRPr sz="2000"/>
            </a:lvl2pPr>
            <a:lvl3pPr marL="858838" indent="-2540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tabLst/>
              <a:defRPr sz="2000"/>
            </a:lvl3pPr>
            <a:lvl4pPr marL="1152525" indent="-2540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tabLst/>
              <a:defRPr sz="2000"/>
            </a:lvl4pPr>
            <a:lvl5pPr marL="1385888" indent="-233363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54168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64" userDrawn="1">
          <p15:clr>
            <a:srgbClr val="FBAE40"/>
          </p15:clr>
        </p15:guide>
        <p15:guide id="2" pos="631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Ap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A4E4DD-5459-3A4E-B99A-A49D696C75F6}"/>
              </a:ext>
            </a:extLst>
          </p:cNvPr>
          <p:cNvSpPr/>
          <p:nvPr userDrawn="1"/>
        </p:nvSpPr>
        <p:spPr>
          <a:xfrm>
            <a:off x="1" y="3230815"/>
            <a:ext cx="12191999" cy="2648619"/>
          </a:xfrm>
          <a:prstGeom prst="rect">
            <a:avLst/>
          </a:prstGeom>
          <a:solidFill>
            <a:srgbClr val="2DB0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1588" y="731520"/>
            <a:ext cx="7365429" cy="1143000"/>
          </a:xfrm>
        </p:spPr>
        <p:txBody>
          <a:bodyPr anchor="t">
            <a:noAutofit/>
          </a:bodyPr>
          <a:lstStyle>
            <a:lvl1pPr algn="l">
              <a:defRPr sz="4267">
                <a:solidFill>
                  <a:srgbClr val="2DB035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71588" y="1706881"/>
            <a:ext cx="7365429" cy="1104484"/>
          </a:xfrm>
        </p:spPr>
        <p:txBody>
          <a:bodyPr>
            <a:noAutofit/>
          </a:bodyPr>
          <a:lstStyle>
            <a:lvl1pPr marL="158747" indent="-158747">
              <a:buFont typeface="Arial" panose="020B0604020202020204" pitchFamily="34" charset="0"/>
              <a:buChar char="•"/>
              <a:tabLst/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E702B56-CDBB-4745-8950-7412E218BC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2975" y="3230814"/>
            <a:ext cx="7364043" cy="2648620"/>
          </a:xfrm>
        </p:spPr>
        <p:txBody>
          <a:bodyPr anchor="ctr"/>
          <a:lstStyle>
            <a:lvl1pPr>
              <a:buClr>
                <a:schemeClr val="bg1"/>
              </a:buClr>
              <a:defRPr sz="2133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2133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2133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2133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E4F30C1-3528-FF41-8EF3-8621B7A7A34B}"/>
              </a:ext>
            </a:extLst>
          </p:cNvPr>
          <p:cNvGrpSpPr/>
          <p:nvPr userDrawn="1"/>
        </p:nvGrpSpPr>
        <p:grpSpPr>
          <a:xfrm>
            <a:off x="728508" y="413606"/>
            <a:ext cx="3788099" cy="6281929"/>
            <a:chOff x="546381" y="310204"/>
            <a:chExt cx="2841074" cy="471144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86CB27-2512-C745-8CD0-9A853FBDCB0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381" y="310204"/>
              <a:ext cx="2841074" cy="471144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6EC8883-39B2-044B-810D-AB44E947DF0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31"/>
            <a:stretch/>
          </p:blipFill>
          <p:spPr>
            <a:xfrm>
              <a:off x="1000281" y="399102"/>
              <a:ext cx="1939944" cy="40668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contourClr>
                <a:srgbClr val="969696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278435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99524B9-6EFB-684C-85F4-AAB429E3A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B039C9A-4416-CC43-8B0B-829F1A9D02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7514" y="2093494"/>
            <a:ext cx="10646055" cy="9312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8800" baseline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Divider page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3FC63849-AF5B-644D-8C16-0BE7F95C33A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09367" y="3428979"/>
            <a:ext cx="8534400" cy="643668"/>
          </a:xfrm>
        </p:spPr>
        <p:txBody>
          <a:bodyPr>
            <a:noAutofit/>
          </a:bodyPr>
          <a:lstStyle>
            <a:lvl1pPr marL="0" indent="0" algn="l">
              <a:buNone/>
              <a:defRPr sz="2933" baseline="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534874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_DeltaVision disclaim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B039C9A-4416-CC43-8B0B-829F1A9D02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7514" y="2093494"/>
            <a:ext cx="10646055" cy="9312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8800" baseline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Divider page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3FC63849-AF5B-644D-8C16-0BE7F95C33A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09367" y="3428979"/>
            <a:ext cx="8534400" cy="643668"/>
          </a:xfrm>
        </p:spPr>
        <p:txBody>
          <a:bodyPr>
            <a:noAutofit/>
          </a:bodyPr>
          <a:lstStyle>
            <a:lvl1pPr marL="0" indent="0" algn="l">
              <a:buNone/>
              <a:defRPr sz="2933" baseline="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goes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9085D6-D40C-184B-8714-D0EB32DBC544}"/>
              </a:ext>
            </a:extLst>
          </p:cNvPr>
          <p:cNvSpPr txBox="1"/>
          <p:nvPr userDrawn="1"/>
        </p:nvSpPr>
        <p:spPr>
          <a:xfrm>
            <a:off x="853439" y="6173620"/>
            <a:ext cx="1064605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0" i="1" kern="1200" dirty="0" err="1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DeltaVision</a:t>
            </a:r>
            <a:r>
              <a:rPr lang="en-US" sz="1200" b="0" i="1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® is underwritten by Stryden, Inc., an affiliate of Delta Dental of Virginia. Claims processing, </a:t>
            </a:r>
            <a:br>
              <a:rPr lang="en-US" sz="1200" b="0" i="1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</a:br>
            <a:r>
              <a:rPr lang="en-US" sz="1200" b="0" i="1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claims service and provider network administration for </a:t>
            </a:r>
            <a:r>
              <a:rPr lang="en-US" sz="1200" b="0" i="1" kern="1200" dirty="0" err="1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DeltaVision</a:t>
            </a:r>
            <a:r>
              <a:rPr lang="en-US" sz="1200" b="0" i="1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are provided under contract by VSP. </a:t>
            </a:r>
            <a:endParaRPr lang="en-US" sz="1200" b="0" i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7FF8A1-E266-874E-91A6-80CC62B540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6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or quot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chemeClr val="tx2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2438400" y="381001"/>
            <a:ext cx="7317317" cy="5757332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strong quote or statement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DBE6FF-F57D-1646-8604-9F2D75DF10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65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estions?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chemeClr val="tx2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2437342" y="550335"/>
            <a:ext cx="7317317" cy="5757332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117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DBE6FF-F57D-1646-8604-9F2D75DF10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6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ong graphic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BC8DDB5-AFC4-794B-B815-F0017D5E9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111" y="1511982"/>
            <a:ext cx="10348290" cy="443161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None/>
              <a:defRPr sz="2000" baseline="0"/>
            </a:lvl1pPr>
            <a:lvl2pPr marL="292100" inden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None/>
              <a:tabLst/>
              <a:defRPr sz="2000"/>
            </a:lvl2pPr>
            <a:lvl3pPr marL="858838" indent="-2540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tabLst/>
              <a:defRPr sz="2000"/>
            </a:lvl3pPr>
            <a:lvl4pPr marL="1152525" indent="-2540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tabLst/>
              <a:defRPr sz="2000"/>
            </a:lvl4pPr>
            <a:lvl5pPr marL="1385888" indent="-233363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4F816FF-ED36-3F44-AE9A-182949970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111" y="783623"/>
            <a:ext cx="10348290" cy="776485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600" b="0" i="0" baseline="0">
                <a:latin typeface="Gotham Book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4739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64" userDrawn="1">
          <p15:clr>
            <a:srgbClr val="FBAE40"/>
          </p15:clr>
        </p15:guide>
        <p15:guide id="2" pos="631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rong quote or statem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B6DB6D-9CE2-F4DA-EA51-A045236626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50" y="1858"/>
            <a:ext cx="12185650" cy="6857857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952501" y="1746030"/>
            <a:ext cx="6347710" cy="3365939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strong quote or statement</a:t>
            </a:r>
          </a:p>
        </p:txBody>
      </p:sp>
    </p:spTree>
    <p:extLst>
      <p:ext uri="{BB962C8B-B14F-4D97-AF65-F5344CB8AC3E}">
        <p14:creationId xmlns:p14="http://schemas.microsoft.com/office/powerpoint/2010/main" val="39016419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trong quote or statem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57184335-961E-8CE2-1C72-BE7E275FAF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026"/>
          <a:stretch/>
        </p:blipFill>
        <p:spPr>
          <a:xfrm>
            <a:off x="0" y="0"/>
            <a:ext cx="12188825" cy="342900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952500" y="914399"/>
            <a:ext cx="10248899" cy="5029201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4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strong quote or statement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A429DF-9754-404C-BE88-5A820FF3F02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1053" y="6532897"/>
            <a:ext cx="1552575" cy="17391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100948C-4740-8044-085D-A96EEB6C64E4}"/>
              </a:ext>
            </a:extLst>
          </p:cNvPr>
          <p:cNvGrpSpPr/>
          <p:nvPr userDrawn="1"/>
        </p:nvGrpSpPr>
        <p:grpSpPr>
          <a:xfrm>
            <a:off x="10262681" y="6381708"/>
            <a:ext cx="1929319" cy="476292"/>
            <a:chOff x="9345106" y="6381708"/>
            <a:chExt cx="1929319" cy="476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E6CE904-F460-1385-F3F5-EC71DE2B965E}"/>
                </a:ext>
              </a:extLst>
            </p:cNvPr>
            <p:cNvSpPr/>
            <p:nvPr userDrawn="1"/>
          </p:nvSpPr>
          <p:spPr>
            <a:xfrm>
              <a:off x="9345106" y="6381708"/>
              <a:ext cx="1929319" cy="47629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173C107-6C58-7E6F-BC65-E316021B1B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33478" y="6532897"/>
              <a:ext cx="1552575" cy="173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65722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AF2B8C-5008-8ACA-91E3-BBDEE4082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20BA3-B763-4124-9109-0385E2E86CA6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E8205A-BE68-CD36-0810-4940A739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13397-CF70-F1FD-51F1-F0CBCDD0D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F95-19F4-417C-8653-FFCBE1554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8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8EBF640F-B5DA-4319-FB66-203367D8AE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C29B4BA-C783-A22B-221E-D7B206E60A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rgbClr val="8ED07F">
                <a:shade val="45000"/>
                <a:satMod val="135000"/>
              </a:srgbClr>
              <a:prstClr val="white"/>
            </a:duotone>
          </a:blip>
          <a:srcRect/>
          <a:stretch/>
        </p:blipFill>
        <p:spPr>
          <a:xfrm>
            <a:off x="-188408" y="0"/>
            <a:ext cx="12568816" cy="7077587"/>
          </a:xfrm>
          <a:prstGeom prst="rect">
            <a:avLst/>
          </a:prstGeom>
        </p:spPr>
      </p:pic>
      <p:sp>
        <p:nvSpPr>
          <p:cNvPr id="4" name="Parallelogram 3">
            <a:extLst>
              <a:ext uri="{FF2B5EF4-FFF2-40B4-BE49-F238E27FC236}">
                <a16:creationId xmlns:a16="http://schemas.microsoft.com/office/drawing/2014/main" id="{1D74B007-B2EB-5F57-BB88-F8AF329F7750}"/>
              </a:ext>
            </a:extLst>
          </p:cNvPr>
          <p:cNvSpPr/>
          <p:nvPr userDrawn="1"/>
        </p:nvSpPr>
        <p:spPr>
          <a:xfrm flipH="1">
            <a:off x="-1981200" y="1"/>
            <a:ext cx="8824191" cy="7077587"/>
          </a:xfrm>
          <a:prstGeom prst="parallelogram">
            <a:avLst>
              <a:gd name="adj" fmla="val 223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0A6413C-A4D9-DC8B-8191-FEF08A0053E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9767" y="3760018"/>
            <a:ext cx="4242435" cy="931249"/>
          </a:xfrm>
        </p:spPr>
        <p:txBody>
          <a:bodyPr anchor="t">
            <a:noAutofit/>
          </a:bodyPr>
          <a:lstStyle>
            <a:lvl1pPr algn="ctr">
              <a:lnSpc>
                <a:spcPct val="90000"/>
              </a:lnSpc>
              <a:defRPr sz="3733" baseline="0">
                <a:solidFill>
                  <a:srgbClr val="2DB035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Cover Slide Title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A77E2760-F055-DFDD-304F-ED1BD525FC0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9767" y="4915453"/>
            <a:ext cx="4242435" cy="643668"/>
          </a:xfrm>
        </p:spPr>
        <p:txBody>
          <a:bodyPr>
            <a:noAutofit/>
          </a:bodyPr>
          <a:lstStyle>
            <a:lvl1pPr marL="0" indent="0" algn="ctr">
              <a:buNone/>
              <a:defRPr sz="2133" baseline="0">
                <a:solidFill>
                  <a:schemeClr val="bg1">
                    <a:lumMod val="5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MONTH XX, YEAR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CE90015-4C60-974D-A957-D90F5FA3B111}"/>
              </a:ext>
            </a:extLst>
          </p:cNvPr>
          <p:cNvCxnSpPr>
            <a:cxnSpLocks/>
          </p:cNvCxnSpPr>
          <p:nvPr userDrawn="1"/>
        </p:nvCxnSpPr>
        <p:spPr>
          <a:xfrm>
            <a:off x="2055668" y="3372243"/>
            <a:ext cx="1410632" cy="0"/>
          </a:xfrm>
          <a:prstGeom prst="line">
            <a:avLst/>
          </a:prstGeom>
          <a:ln w="158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Picture 5" descr="A green sign with white text&#10;&#10;Description automatically generated">
            <a:extLst>
              <a:ext uri="{FF2B5EF4-FFF2-40B4-BE49-F238E27FC236}">
                <a16:creationId xmlns:a16="http://schemas.microsoft.com/office/drawing/2014/main" id="{A138DAFA-22A5-4E83-6A10-3CA30CB90A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1" y="1739609"/>
            <a:ext cx="3416300" cy="84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0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99524B9-6EFB-684C-85F4-AAB429E3A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355" y="6374192"/>
            <a:ext cx="1967645" cy="483809"/>
          </a:xfrm>
          <a:prstGeom prst="rect">
            <a:avLst/>
          </a:prstGeom>
        </p:spPr>
      </p:pic>
      <p:sp>
        <p:nvSpPr>
          <p:cNvPr id="66" name="Title 1">
            <a:extLst>
              <a:ext uri="{FF2B5EF4-FFF2-40B4-BE49-F238E27FC236}">
                <a16:creationId xmlns:a16="http://schemas.microsoft.com/office/drawing/2014/main" id="{91172BCE-74A4-E042-A047-D27B72C9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216" y="731520"/>
            <a:ext cx="11492835" cy="1152085"/>
          </a:xfrm>
        </p:spPr>
        <p:txBody>
          <a:bodyPr anchor="t">
            <a:noAutofit/>
          </a:bodyPr>
          <a:lstStyle>
            <a:lvl1pPr algn="ctr">
              <a:defRPr sz="4267" baseline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52183B22-A74B-3247-A4D1-3390B5D32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7820" y="4198419"/>
            <a:ext cx="1828800" cy="1077384"/>
          </a:xfrm>
        </p:spPr>
        <p:txBody>
          <a:bodyPr wrap="square" lIns="0" tIns="0" rIns="0" bIns="0"/>
          <a:lstStyle>
            <a:lvl1pPr marL="0" indent="0" algn="ctr">
              <a:buNone/>
              <a:defRPr sz="2133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Line1</a:t>
            </a:r>
            <a:br>
              <a:rPr lang="en-US" dirty="0"/>
            </a:br>
            <a:r>
              <a:rPr lang="en-US" dirty="0"/>
              <a:t>Line2</a:t>
            </a:r>
          </a:p>
        </p:txBody>
      </p:sp>
      <p:sp>
        <p:nvSpPr>
          <p:cNvPr id="81" name="Text Placeholder 69">
            <a:extLst>
              <a:ext uri="{FF2B5EF4-FFF2-40B4-BE49-F238E27FC236}">
                <a16:creationId xmlns:a16="http://schemas.microsoft.com/office/drawing/2014/main" id="{E9F743C5-0802-6145-8D08-22B0FA4C4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6171" y="4198419"/>
            <a:ext cx="1828800" cy="1077384"/>
          </a:xfrm>
        </p:spPr>
        <p:txBody>
          <a:bodyPr wrap="square" lIns="0" tIns="0" rIns="0" bIns="0"/>
          <a:lstStyle>
            <a:lvl1pPr marL="0" indent="0" algn="ctr">
              <a:buNone/>
              <a:defRPr sz="2133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Line1</a:t>
            </a:r>
            <a:br>
              <a:rPr lang="en-US" dirty="0"/>
            </a:br>
            <a:r>
              <a:rPr lang="en-US" dirty="0"/>
              <a:t>Line2</a:t>
            </a:r>
          </a:p>
        </p:txBody>
      </p:sp>
      <p:sp>
        <p:nvSpPr>
          <p:cNvPr id="82" name="Text Placeholder 69">
            <a:extLst>
              <a:ext uri="{FF2B5EF4-FFF2-40B4-BE49-F238E27FC236}">
                <a16:creationId xmlns:a16="http://schemas.microsoft.com/office/drawing/2014/main" id="{1AEF3970-8BCF-7649-968D-991FB07FC50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24533" y="4198419"/>
            <a:ext cx="1828800" cy="1077384"/>
          </a:xfrm>
        </p:spPr>
        <p:txBody>
          <a:bodyPr wrap="square" lIns="0" tIns="0" rIns="0" bIns="0"/>
          <a:lstStyle>
            <a:lvl1pPr marL="0" indent="0" algn="ctr">
              <a:buNone/>
              <a:defRPr sz="2133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Line1</a:t>
            </a:r>
            <a:br>
              <a:rPr lang="en-US" dirty="0"/>
            </a:br>
            <a:r>
              <a:rPr lang="en-US" dirty="0"/>
              <a:t>Line2</a:t>
            </a:r>
          </a:p>
        </p:txBody>
      </p:sp>
      <p:sp>
        <p:nvSpPr>
          <p:cNvPr id="83" name="Text Placeholder 69">
            <a:extLst>
              <a:ext uri="{FF2B5EF4-FFF2-40B4-BE49-F238E27FC236}">
                <a16:creationId xmlns:a16="http://schemas.microsoft.com/office/drawing/2014/main" id="{0C58830E-2CFE-A349-9332-724F6DAC16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02896" y="4198419"/>
            <a:ext cx="1828800" cy="1077384"/>
          </a:xfrm>
        </p:spPr>
        <p:txBody>
          <a:bodyPr wrap="square" lIns="0" tIns="0" rIns="0" bIns="0"/>
          <a:lstStyle>
            <a:lvl1pPr marL="0" indent="0" algn="ctr">
              <a:buNone/>
              <a:defRPr sz="2133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Line1</a:t>
            </a:r>
            <a:br>
              <a:rPr lang="en-US" dirty="0"/>
            </a:br>
            <a:r>
              <a:rPr lang="en-US" dirty="0"/>
              <a:t>Line2</a:t>
            </a:r>
          </a:p>
        </p:txBody>
      </p:sp>
      <p:sp>
        <p:nvSpPr>
          <p:cNvPr id="84" name="Text Placeholder 69">
            <a:extLst>
              <a:ext uri="{FF2B5EF4-FFF2-40B4-BE49-F238E27FC236}">
                <a16:creationId xmlns:a16="http://schemas.microsoft.com/office/drawing/2014/main" id="{4BC6B98F-9C8D-DF47-ACE3-178260BC97C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81259" y="4198419"/>
            <a:ext cx="1828800" cy="1077384"/>
          </a:xfrm>
        </p:spPr>
        <p:txBody>
          <a:bodyPr wrap="square" lIns="0" tIns="0" rIns="0" bIns="0"/>
          <a:lstStyle>
            <a:lvl1pPr marL="0" indent="0" algn="ctr">
              <a:buNone/>
              <a:defRPr sz="2133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Line1</a:t>
            </a:r>
            <a:br>
              <a:rPr lang="en-US" dirty="0"/>
            </a:br>
            <a:r>
              <a:rPr lang="en-US" dirty="0"/>
              <a:t>Line2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96B5E7-920F-4C4D-A6AC-EF2CF60112E6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67809" y="2089341"/>
            <a:ext cx="1828825" cy="1828800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3216DFA3-F7B0-CA44-BF50-0814F88300CE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046165" y="2089341"/>
            <a:ext cx="1828825" cy="182880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F0A918ED-B010-9A41-B072-FE58F477F5E3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5224521" y="2089341"/>
            <a:ext cx="1828825" cy="1828800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A20CE611-EBE1-6543-8228-6E508F3EBD28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7402877" y="2089341"/>
            <a:ext cx="1828825" cy="1828800"/>
          </a:xfrm>
        </p:spPr>
        <p:txBody>
          <a:bodyPr/>
          <a:lstStyle/>
          <a:p>
            <a:endParaRPr lang="en-US"/>
          </a:p>
        </p:txBody>
      </p:sp>
      <p:sp>
        <p:nvSpPr>
          <p:cNvPr id="25" name="Picture Placeholder 2">
            <a:extLst>
              <a:ext uri="{FF2B5EF4-FFF2-40B4-BE49-F238E27FC236}">
                <a16:creationId xmlns:a16="http://schemas.microsoft.com/office/drawing/2014/main" id="{593ECDF2-9AE8-4D4C-A233-7D8B6CE7C891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9581234" y="2089341"/>
            <a:ext cx="1828825" cy="1828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03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backgroun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51A93A6-A812-2748-8773-D17AB4525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216" y="731520"/>
            <a:ext cx="11492835" cy="1152085"/>
          </a:xfrm>
        </p:spPr>
        <p:txBody>
          <a:bodyPr anchor="t">
            <a:noAutofit/>
          </a:bodyPr>
          <a:lstStyle>
            <a:lvl1pPr algn="ctr">
              <a:defRPr sz="4267" baseline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39275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A9B8C0B-B02A-D34D-B7B9-950FF6D144D1}"/>
              </a:ext>
            </a:extLst>
          </p:cNvPr>
          <p:cNvSpPr txBox="1">
            <a:spLocks/>
          </p:cNvSpPr>
          <p:nvPr userDrawn="1"/>
        </p:nvSpPr>
        <p:spPr>
          <a:xfrm>
            <a:off x="190895" y="6383348"/>
            <a:ext cx="3562053" cy="47465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600" kern="1200">
                <a:solidFill>
                  <a:srgbClr val="C8C9C7"/>
                </a:solidFill>
                <a:latin typeface="Ar\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900" b="0" i="0" dirty="0">
                <a:solidFill>
                  <a:schemeClr val="tx1"/>
                </a:solidFill>
                <a:latin typeface="Gotham Light" pitchFamily="2" charset="0"/>
                <a:ea typeface="Arial" charset="0"/>
                <a:cs typeface="Arial" charset="0"/>
              </a:rPr>
              <a:t>Page </a:t>
            </a:r>
            <a:fld id="{38AE004A-18A0-4F2F-AF12-E9D2156E5CF0}" type="slidenum">
              <a:rPr lang="en-US" sz="900" b="0" i="0" smtClean="0">
                <a:solidFill>
                  <a:schemeClr val="tx1"/>
                </a:solidFill>
                <a:latin typeface="Gotham Medium" pitchFamily="2" charset="0"/>
                <a:ea typeface="Arial" charset="0"/>
                <a:cs typeface="Arial" charset="0"/>
              </a:rPr>
              <a:pPr algn="l">
                <a:lnSpc>
                  <a:spcPct val="130000"/>
                </a:lnSpc>
              </a:pPr>
              <a:t>‹#›</a:t>
            </a:fld>
            <a:endParaRPr lang="en-US" sz="900" b="0" i="0" dirty="0">
              <a:solidFill>
                <a:schemeClr val="tx1"/>
              </a:solidFill>
              <a:latin typeface="Gotham Medium" pitchFamily="2" charset="0"/>
              <a:ea typeface="Arial" charset="0"/>
              <a:cs typeface="Arial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01883B9-D6D9-FD46-AF77-2F65B9D1AFC9}"/>
              </a:ext>
            </a:extLst>
          </p:cNvPr>
          <p:cNvGrpSpPr/>
          <p:nvPr userDrawn="1"/>
        </p:nvGrpSpPr>
        <p:grpSpPr>
          <a:xfrm>
            <a:off x="10262681" y="6381708"/>
            <a:ext cx="1929319" cy="476292"/>
            <a:chOff x="9345106" y="6381708"/>
            <a:chExt cx="1929319" cy="47629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A6A062-3A60-EC47-B1E9-2B5DA17CCD26}"/>
                </a:ext>
              </a:extLst>
            </p:cNvPr>
            <p:cNvSpPr/>
            <p:nvPr userDrawn="1"/>
          </p:nvSpPr>
          <p:spPr>
            <a:xfrm>
              <a:off x="9345106" y="6381708"/>
              <a:ext cx="1929319" cy="47629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A675BC0-5DE7-664C-AA39-FC398FE1CE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33478" y="6532897"/>
              <a:ext cx="1552575" cy="173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4296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1" r:id="rId3"/>
    <p:sldLayoutId id="2147483676" r:id="rId4"/>
    <p:sldLayoutId id="2147483678" r:id="rId5"/>
    <p:sldLayoutId id="2147483682" r:id="rId6"/>
  </p:sldLayoutIdLst>
  <p:txStyles>
    <p:titleStyle>
      <a:lvl1pPr algn="l" defTabSz="1219170" rtl="0" eaLnBrk="1" latinLnBrk="0" hangingPunct="1">
        <a:spcBef>
          <a:spcPct val="0"/>
        </a:spcBef>
        <a:buNone/>
        <a:defRPr sz="4267" kern="1200">
          <a:solidFill>
            <a:schemeClr val="tx2"/>
          </a:solidFill>
          <a:latin typeface="Gotham Light" pitchFamily="50" charset="0"/>
          <a:ea typeface="+mj-ea"/>
          <a:cs typeface="+mj-cs"/>
        </a:defRPr>
      </a:lvl1pPr>
    </p:titleStyle>
    <p:bodyStyle>
      <a:lvl1pPr marL="232828" indent="-232828" algn="l" defTabSz="1219170" rtl="0" eaLnBrk="1" latinLnBrk="0" hangingPunct="1">
        <a:spcBef>
          <a:spcPts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Gotham Book" pitchFamily="50" charset="0"/>
          <a:ea typeface="+mn-ea"/>
          <a:cs typeface="+mn-cs"/>
        </a:defRPr>
      </a:lvl1pPr>
      <a:lvl2pPr marL="842412" indent="-232828" algn="l" defTabSz="1219170" rtl="0" eaLnBrk="1" latinLnBrk="0" hangingPunct="1">
        <a:spcBef>
          <a:spcPts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Gotham Book" pitchFamily="50" charset="0"/>
          <a:ea typeface="+mn-ea"/>
          <a:cs typeface="+mn-cs"/>
        </a:defRPr>
      </a:lvl2pPr>
      <a:lvl3pPr marL="1451997" indent="-232828" algn="l" defTabSz="1219170" rtl="0" eaLnBrk="1" latinLnBrk="0" hangingPunct="1">
        <a:spcBef>
          <a:spcPts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Gotham Book" pitchFamily="50" charset="0"/>
          <a:ea typeface="+mn-ea"/>
          <a:cs typeface="+mn-cs"/>
        </a:defRPr>
      </a:lvl3pPr>
      <a:lvl4pPr marL="2061582" indent="-232828" algn="l" defTabSz="1219170" rtl="0" eaLnBrk="1" latinLnBrk="0" hangingPunct="1">
        <a:spcBef>
          <a:spcPts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Gotham Book" pitchFamily="50" charset="0"/>
          <a:ea typeface="+mn-ea"/>
          <a:cs typeface="+mn-cs"/>
        </a:defRPr>
      </a:lvl4pPr>
      <a:lvl5pPr marL="2671167" indent="-232828" algn="l" defTabSz="1219170" rtl="0" eaLnBrk="1" latinLnBrk="0" hangingPunct="1">
        <a:spcBef>
          <a:spcPts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Gotham Book" pitchFamily="50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3744" userDrawn="1">
          <p15:clr>
            <a:srgbClr val="F26B43"/>
          </p15:clr>
        </p15:guide>
        <p15:guide id="4" orient="horz" pos="888" userDrawn="1">
          <p15:clr>
            <a:srgbClr val="F26B43"/>
          </p15:clr>
        </p15:guide>
        <p15:guide id="5" orient="horz" pos="576" userDrawn="1">
          <p15:clr>
            <a:srgbClr val="F26B43"/>
          </p15:clr>
        </p15:guide>
        <p15:guide id="6" pos="600" userDrawn="1">
          <p15:clr>
            <a:srgbClr val="F26B43"/>
          </p15:clr>
        </p15:guide>
        <p15:guide id="7" pos="7056" userDrawn="1">
          <p15:clr>
            <a:srgbClr val="F26B43"/>
          </p15:clr>
        </p15:guide>
        <p15:guide id="8" orient="horz" pos="40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7216" y="157903"/>
            <a:ext cx="11478649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226" y="1600201"/>
            <a:ext cx="11491609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383" y="6330410"/>
            <a:ext cx="3860800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5865" y="6330411"/>
            <a:ext cx="652833" cy="365125"/>
          </a:xfrm>
          <a:prstGeom prst="rect">
            <a:avLst/>
          </a:prstGeom>
        </p:spPr>
        <p:txBody>
          <a:bodyPr/>
          <a:lstStyle>
            <a:lvl1pPr algn="l">
              <a:defRPr sz="1333">
                <a:solidFill>
                  <a:srgbClr val="2DB035"/>
                </a:solidFill>
              </a:defRPr>
            </a:lvl1pPr>
          </a:lstStyle>
          <a:p>
            <a:fld id="{B87BD71D-69BE-4AC5-8E30-1F73335219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6E7448-0D6E-8345-984A-9F9A146C591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070" y="6372906"/>
            <a:ext cx="1967645" cy="48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1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</p:sldLayoutIdLst>
  <p:txStyles>
    <p:titleStyle>
      <a:lvl1pPr algn="l" defTabSz="1219170" rtl="0" eaLnBrk="1" latinLnBrk="0" hangingPunct="1">
        <a:spcBef>
          <a:spcPct val="0"/>
        </a:spcBef>
        <a:buNone/>
        <a:defRPr sz="4267" kern="1200">
          <a:solidFill>
            <a:srgbClr val="2DB035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158747" indent="-158747" algn="l" defTabSz="1219170" rtl="0" eaLnBrk="1" latinLnBrk="0" hangingPunct="1">
        <a:spcBef>
          <a:spcPts val="0"/>
        </a:spcBef>
        <a:spcAft>
          <a:spcPts val="800"/>
        </a:spcAft>
        <a:buClr>
          <a:srgbClr val="2DB035"/>
        </a:buClr>
        <a:buFont typeface="Arial" panose="020B0604020202020204" pitchFamily="34" charset="0"/>
        <a:buChar char="•"/>
        <a:tabLst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842412" indent="-232828" algn="l" defTabSz="1219170" rtl="0" eaLnBrk="1" latinLnBrk="0" hangingPunct="1">
        <a:spcBef>
          <a:spcPts val="0"/>
        </a:spcBef>
        <a:spcAft>
          <a:spcPts val="800"/>
        </a:spcAft>
        <a:buClr>
          <a:srgbClr val="2DB035"/>
        </a:buClr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2pPr>
      <a:lvl3pPr marL="1373683" indent="-154513" algn="l" defTabSz="1219170" rtl="0" eaLnBrk="1" latinLnBrk="0" hangingPunct="1">
        <a:spcBef>
          <a:spcPts val="0"/>
        </a:spcBef>
        <a:spcAft>
          <a:spcPts val="800"/>
        </a:spcAft>
        <a:buClr>
          <a:srgbClr val="2DB035"/>
        </a:buClr>
        <a:buFont typeface="Arial" panose="020B0604020202020204" pitchFamily="34" charset="0"/>
        <a:buChar char="•"/>
        <a:tabLst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061582" indent="-232828" algn="l" defTabSz="1219170" rtl="0" eaLnBrk="1" latinLnBrk="0" hangingPunct="1">
        <a:spcBef>
          <a:spcPts val="0"/>
        </a:spcBef>
        <a:spcAft>
          <a:spcPts val="800"/>
        </a:spcAft>
        <a:buClr>
          <a:srgbClr val="2DB035"/>
        </a:buClr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671167" indent="-232828" algn="l" defTabSz="1219170" rtl="0" eaLnBrk="1" latinLnBrk="0" hangingPunct="1">
        <a:spcBef>
          <a:spcPts val="0"/>
        </a:spcBef>
        <a:spcAft>
          <a:spcPts val="800"/>
        </a:spcAft>
        <a:buClr>
          <a:srgbClr val="2DB035"/>
        </a:buClr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hyperlink" Target="https://mydentalscore.com/deltadental" TargetMode="External"/><Relationship Id="rId7" Type="http://schemas.openxmlformats.org/officeDocument/2006/relationships/image" Target="../media/image40.jpg"/><Relationship Id="rId2" Type="http://schemas.openxmlformats.org/officeDocument/2006/relationships/hyperlink" Target="https://www.memberportal.com/mp/delta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deltadentalnc" TargetMode="External"/><Relationship Id="rId7" Type="http://schemas.openxmlformats.org/officeDocument/2006/relationships/image" Target="../media/image44.png"/><Relationship Id="rId2" Type="http://schemas.openxmlformats.org/officeDocument/2006/relationships/hyperlink" Target="https://deltadentalnc.com/ddnc-blo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s://deltadentalnc.com/resourcelibrary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46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emf"/><Relationship Id="rId7" Type="http://schemas.openxmlformats.org/officeDocument/2006/relationships/image" Target="../media/image22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.emf"/><Relationship Id="rId7" Type="http://schemas.openxmlformats.org/officeDocument/2006/relationships/image" Target="../media/image28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Relationship Id="rId9" Type="http://schemas.openxmlformats.org/officeDocument/2006/relationships/image" Target="../media/image30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4">
            <a:extLst>
              <a:ext uri="{FF2B5EF4-FFF2-40B4-BE49-F238E27FC236}">
                <a16:creationId xmlns:a16="http://schemas.microsoft.com/office/drawing/2014/main" id="{BFF7CBF3-D4C6-3B47-8CEF-A7D49798469B}"/>
              </a:ext>
            </a:extLst>
          </p:cNvPr>
          <p:cNvSpPr txBox="1">
            <a:spLocks/>
          </p:cNvSpPr>
          <p:nvPr/>
        </p:nvSpPr>
        <p:spPr>
          <a:xfrm>
            <a:off x="601134" y="5559077"/>
            <a:ext cx="3260532" cy="469534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600" kern="1200" baseline="0">
                <a:solidFill>
                  <a:schemeClr val="bg1"/>
                </a:solidFill>
                <a:latin typeface="Gotham Light" pitchFamily="50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i="1" dirty="0">
                <a:latin typeface="Calibri Light"/>
                <a:ea typeface="Calibri Light"/>
                <a:cs typeface="Calibri Light"/>
              </a:rPr>
              <a:t>DATE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BF7D988-B4C1-21E8-99E1-DE9E72A467B2}"/>
              </a:ext>
            </a:extLst>
          </p:cNvPr>
          <p:cNvGrpSpPr/>
          <p:nvPr/>
        </p:nvGrpSpPr>
        <p:grpSpPr>
          <a:xfrm>
            <a:off x="685800" y="4745344"/>
            <a:ext cx="3494965" cy="751499"/>
            <a:chOff x="685800" y="3310401"/>
            <a:chExt cx="4045698" cy="869920"/>
          </a:xfrm>
        </p:grpSpPr>
        <p:sp>
          <p:nvSpPr>
            <p:cNvPr id="6" name="Title 14">
              <a:extLst>
                <a:ext uri="{FF2B5EF4-FFF2-40B4-BE49-F238E27FC236}">
                  <a16:creationId xmlns:a16="http://schemas.microsoft.com/office/drawing/2014/main" id="{94072EE4-D3DC-CF65-9CED-1D82EBCA0187}"/>
                </a:ext>
              </a:extLst>
            </p:cNvPr>
            <p:cNvSpPr txBox="1">
              <a:spLocks/>
            </p:cNvSpPr>
            <p:nvPr/>
          </p:nvSpPr>
          <p:spPr>
            <a:xfrm>
              <a:off x="3552025" y="3310401"/>
              <a:ext cx="1179473" cy="86992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algn="l" defTabSz="1219170" rtl="0" eaLnBrk="1" latinLnBrk="0" hangingPunct="1">
                <a:lnSpc>
                  <a:spcPct val="80000"/>
                </a:lnSpc>
                <a:spcBef>
                  <a:spcPct val="0"/>
                </a:spcBef>
                <a:buNone/>
                <a:defRPr sz="6600" kern="1200" baseline="0">
                  <a:solidFill>
                    <a:schemeClr val="bg1"/>
                  </a:solidFill>
                  <a:latin typeface="Gotham Light" pitchFamily="50" charset="0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20000"/>
                </a:lnSpc>
                <a:spcBef>
                  <a:spcPts val="600"/>
                </a:spcBef>
              </a:pPr>
              <a:r>
                <a:rPr lang="en-US" sz="3600" dirty="0">
                  <a:effectLst/>
                  <a:latin typeface="Gotham Medium" pitchFamily="2" charset="0"/>
                </a:rPr>
                <a:t>+</a:t>
              </a:r>
              <a:endParaRPr lang="en-US" sz="3600" dirty="0">
                <a:latin typeface="Gotham Book" pitchFamily="2" charset="0"/>
                <a:cs typeface="Gotham Book" pitchFamily="2" charset="0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67280C1-08B9-B078-C981-29DCDF149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" y="3580970"/>
              <a:ext cx="2935127" cy="328783"/>
            </a:xfrm>
            <a:prstGeom prst="rect">
              <a:avLst/>
            </a:prstGeom>
          </p:spPr>
        </p:pic>
      </p:grpSp>
      <p:sp>
        <p:nvSpPr>
          <p:cNvPr id="2" name="Title 3">
            <a:extLst>
              <a:ext uri="{FF2B5EF4-FFF2-40B4-BE49-F238E27FC236}">
                <a16:creationId xmlns:a16="http://schemas.microsoft.com/office/drawing/2014/main" id="{40E45070-1084-F75E-5E9B-BD55EFECA847}"/>
              </a:ext>
            </a:extLst>
          </p:cNvPr>
          <p:cNvSpPr txBox="1">
            <a:spLocks/>
          </p:cNvSpPr>
          <p:nvPr/>
        </p:nvSpPr>
        <p:spPr>
          <a:xfrm>
            <a:off x="556677" y="2798492"/>
            <a:ext cx="7132595" cy="15863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600" kern="1200" baseline="0">
                <a:solidFill>
                  <a:schemeClr val="bg1"/>
                </a:solidFill>
                <a:latin typeface="Gotham Light" pitchFamily="50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benefits of more: dental benefits overview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DF5F71-9669-53BA-F7BE-318F838C7741}"/>
              </a:ext>
            </a:extLst>
          </p:cNvPr>
          <p:cNvSpPr txBox="1"/>
          <p:nvPr/>
        </p:nvSpPr>
        <p:spPr>
          <a:xfrm>
            <a:off x="9413631" y="1113692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lang="en-US" sz="1400" dirty="0">
              <a:solidFill>
                <a:srgbClr val="3CAD2B"/>
              </a:solidFill>
              <a:effectLst/>
              <a:latin typeface="Gotham Bold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FF228F-AE30-709E-27C0-AFC564D7A38E}"/>
              </a:ext>
            </a:extLst>
          </p:cNvPr>
          <p:cNvSpPr txBox="1"/>
          <p:nvPr/>
        </p:nvSpPr>
        <p:spPr>
          <a:xfrm>
            <a:off x="4122974" y="4745344"/>
            <a:ext cx="3048000" cy="1234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3200" dirty="0">
                <a:solidFill>
                  <a:schemeClr val="bg1"/>
                </a:solidFill>
                <a:latin typeface="Gotham Medium" pitchFamily="2" charset="0"/>
                <a:cs typeface="Gotham Book" pitchFamily="2" charset="0"/>
              </a:rPr>
              <a:t>[company logo here]</a:t>
            </a:r>
            <a:endParaRPr lang="en-US" sz="3200" dirty="0">
              <a:solidFill>
                <a:schemeClr val="bg1"/>
              </a:solidFill>
              <a:latin typeface="Gotham Book" pitchFamily="2" charset="0"/>
              <a:cs typeface="Gotham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719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57C636-E1F8-69BA-F9DD-BEEA19CC7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B4FB99-395E-AB1C-E541-0329DF81E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4141" y="6377941"/>
            <a:ext cx="1927860" cy="4800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349009-F6A1-D8DA-34B4-7D9D9D4EDDD8}"/>
              </a:ext>
            </a:extLst>
          </p:cNvPr>
          <p:cNvSpPr txBox="1"/>
          <p:nvPr/>
        </p:nvSpPr>
        <p:spPr>
          <a:xfrm>
            <a:off x="419100" y="191256"/>
            <a:ext cx="9970977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67" dirty="0">
                <a:solidFill>
                  <a:srgbClr val="2DB035"/>
                </a:solidFill>
                <a:latin typeface="+mj-lt"/>
                <a:ea typeface="Cambria" panose="02040503050406030204" pitchFamily="18" charset="0"/>
                <a:cs typeface="Calibri Light" panose="020F0302020204030204" pitchFamily="34" charset="0"/>
              </a:rPr>
              <a:t>Enhanced Benefits: </a:t>
            </a:r>
          </a:p>
          <a:p>
            <a:r>
              <a:rPr lang="en-US" sz="4267" dirty="0">
                <a:solidFill>
                  <a:srgbClr val="2DB035"/>
                </a:solidFill>
                <a:latin typeface="+mj-lt"/>
                <a:ea typeface="Cambria" panose="02040503050406030204" pitchFamily="18" charset="0"/>
                <a:cs typeface="Calibri Light" panose="020F0302020204030204" pitchFamily="34" charset="0"/>
              </a:rPr>
              <a:t>Third Cleaning Benefit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7C251BCD-B133-AA01-5498-ABE2A05958D7}"/>
              </a:ext>
            </a:extLst>
          </p:cNvPr>
          <p:cNvSpPr txBox="1">
            <a:spLocks/>
          </p:cNvSpPr>
          <p:nvPr/>
        </p:nvSpPr>
        <p:spPr>
          <a:xfrm>
            <a:off x="419100" y="1864446"/>
            <a:ext cx="10096500" cy="43735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32828" indent="-232828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Gotham Book" pitchFamily="50" charset="0"/>
                <a:ea typeface="+mn-ea"/>
                <a:cs typeface="+mn-cs"/>
              </a:defRPr>
            </a:lvl1pPr>
            <a:lvl2pPr marL="842412" indent="-232828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Gotham Book" pitchFamily="50" charset="0"/>
                <a:ea typeface="+mn-ea"/>
                <a:cs typeface="+mn-cs"/>
              </a:defRPr>
            </a:lvl2pPr>
            <a:lvl3pPr marL="1451997" indent="-232828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Gotham Book" pitchFamily="50" charset="0"/>
                <a:ea typeface="+mn-ea"/>
                <a:cs typeface="+mn-cs"/>
              </a:defRPr>
            </a:lvl3pPr>
            <a:lvl4pPr marL="2061582" indent="-232828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Gotham Book" pitchFamily="50" charset="0"/>
                <a:ea typeface="+mn-ea"/>
                <a:cs typeface="+mn-cs"/>
              </a:defRPr>
            </a:lvl4pPr>
            <a:lvl5pPr marL="2671167" indent="-232828" algn="l" defTabSz="1219170" rtl="0" eaLnBrk="1" latinLnBrk="0" hangingPunct="1"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Gotham Book" pitchFamily="50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65760">
              <a:buFont typeface="Arial" panose="020B0604020202020204" pitchFamily="34" charset="0"/>
              <a:buNone/>
            </a:pPr>
            <a:r>
              <a:rPr lang="en-US" sz="2100" dirty="0">
                <a:solidFill>
                  <a:srgbClr val="000000"/>
                </a:solidFill>
                <a:latin typeface="+mn-lt"/>
              </a:rPr>
              <a:t>Members with qualifying medical conditions can register for a third dental</a:t>
            </a:r>
            <a:br>
              <a:rPr lang="en-US" sz="2100" dirty="0">
                <a:solidFill>
                  <a:srgbClr val="000000"/>
                </a:solidFill>
                <a:latin typeface="+mn-lt"/>
              </a:rPr>
            </a:br>
            <a:r>
              <a:rPr lang="en-US" sz="2100" dirty="0">
                <a:solidFill>
                  <a:srgbClr val="000000"/>
                </a:solidFill>
                <a:latin typeface="+mn-lt"/>
              </a:rPr>
              <a:t>cleaning benefit.*</a:t>
            </a:r>
          </a:p>
          <a:p>
            <a:pPr marL="0" indent="0" defTabSz="365760">
              <a:lnSpc>
                <a:spcPts val="700"/>
              </a:lnSpc>
              <a:buFont typeface="Arial" panose="020B0604020202020204" pitchFamily="34" charset="0"/>
              <a:buNone/>
            </a:pPr>
            <a:endParaRPr lang="en-US" sz="2100" dirty="0">
              <a:solidFill>
                <a:srgbClr val="000000"/>
              </a:solidFill>
              <a:latin typeface="+mn-lt"/>
            </a:endParaRPr>
          </a:p>
          <a:p>
            <a:pPr marL="0" indent="0" defTabSz="36576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US" sz="2100" dirty="0">
                <a:solidFill>
                  <a:srgbClr val="000000"/>
                </a:solidFill>
                <a:latin typeface="+mn-lt"/>
              </a:rPr>
              <a:t>This benefit is available to members who have had two cleanings during the current benefit period and are:</a:t>
            </a:r>
          </a:p>
          <a:p>
            <a:pPr marL="0" indent="0" defTabSz="365760">
              <a:lnSpc>
                <a:spcPts val="500"/>
              </a:lnSpc>
              <a:buFont typeface="Arial" panose="020B0604020202020204" pitchFamily="34" charset="0"/>
              <a:buNone/>
            </a:pPr>
            <a:endParaRPr lang="en-US" sz="2100" dirty="0">
              <a:solidFill>
                <a:srgbClr val="000000"/>
              </a:solidFill>
              <a:latin typeface="+mn-lt"/>
            </a:endParaRPr>
          </a:p>
          <a:p>
            <a:pPr marL="398463" indent="-163513" defTabSz="365760">
              <a:lnSpc>
                <a:spcPct val="110000"/>
              </a:lnSpc>
            </a:pPr>
            <a:r>
              <a:rPr lang="en-US" sz="2100" dirty="0">
                <a:solidFill>
                  <a:srgbClr val="000000"/>
                </a:solidFill>
                <a:latin typeface="+mn-lt"/>
              </a:rPr>
              <a:t>Diabetics</a:t>
            </a:r>
          </a:p>
          <a:p>
            <a:pPr marL="398463" indent="-163513" defTabSz="365760">
              <a:lnSpc>
                <a:spcPct val="110000"/>
              </a:lnSpc>
            </a:pPr>
            <a:r>
              <a:rPr lang="en-US" sz="2100" dirty="0">
                <a:solidFill>
                  <a:srgbClr val="000000"/>
                </a:solidFill>
                <a:latin typeface="+mn-lt"/>
              </a:rPr>
              <a:t>In their third trimester of pregnancy</a:t>
            </a:r>
          </a:p>
          <a:p>
            <a:pPr marL="398463" indent="-163513" defTabSz="365760">
              <a:lnSpc>
                <a:spcPct val="110000"/>
              </a:lnSpc>
            </a:pPr>
            <a:r>
              <a:rPr lang="en-US" sz="2100" dirty="0">
                <a:solidFill>
                  <a:srgbClr val="000000"/>
                </a:solidFill>
                <a:latin typeface="+mn-lt"/>
              </a:rPr>
              <a:t>Renal dialysis patients</a:t>
            </a:r>
          </a:p>
          <a:p>
            <a:pPr marL="398463" indent="-163513" defTabSz="365760">
              <a:lnSpc>
                <a:spcPct val="110000"/>
              </a:lnSpc>
            </a:pPr>
            <a:r>
              <a:rPr lang="en-US" sz="2100" dirty="0">
                <a:solidFill>
                  <a:srgbClr val="000000"/>
                </a:solidFill>
                <a:latin typeface="+mn-lt"/>
              </a:rPr>
              <a:t>Suppressed immune system patients due to chemotherapy, HIV positive, organ transplant or stem cell/bone marrow transplant</a:t>
            </a:r>
          </a:p>
          <a:p>
            <a:pPr marL="398463" indent="-163513" defTabSz="365760">
              <a:lnSpc>
                <a:spcPct val="110000"/>
              </a:lnSpc>
            </a:pPr>
            <a:r>
              <a:rPr lang="en-US" sz="2100" dirty="0">
                <a:solidFill>
                  <a:srgbClr val="000000"/>
                </a:solidFill>
                <a:latin typeface="+mn-lt"/>
              </a:rPr>
              <a:t>Head and neck radiation patients</a:t>
            </a:r>
          </a:p>
          <a:p>
            <a:pPr marL="0" indent="0" defTabSz="365760">
              <a:lnSpc>
                <a:spcPts val="800"/>
              </a:lnSpc>
              <a:buFont typeface="Arial" panose="020B0604020202020204" pitchFamily="34" charset="0"/>
              <a:buNone/>
            </a:pPr>
            <a:endParaRPr lang="en-US" sz="1800" dirty="0">
              <a:solidFill>
                <a:srgbClr val="000000"/>
              </a:solidFill>
              <a:latin typeface="+mn-lt"/>
            </a:endParaRPr>
          </a:p>
          <a:p>
            <a:pPr marL="0" indent="0" defTabSz="36576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US" sz="2100" b="1" dirty="0">
                <a:solidFill>
                  <a:srgbClr val="000000"/>
                </a:solidFill>
                <a:latin typeface="+mn-lt"/>
              </a:rPr>
              <a:t>Call our customer service team at 800.662.8856 to register for this benefit.</a:t>
            </a:r>
          </a:p>
        </p:txBody>
      </p:sp>
      <p:pic>
        <p:nvPicPr>
          <p:cNvPr id="5" name="Picture 4" descr="A toothbrush and toothpaste with teeth&#10;&#10;AI-generated content may be incorrect.">
            <a:extLst>
              <a:ext uri="{FF2B5EF4-FFF2-40B4-BE49-F238E27FC236}">
                <a16:creationId xmlns:a16="http://schemas.microsoft.com/office/drawing/2014/main" id="{BB7C1A26-FB7B-6E62-1313-353E0F181C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468" y="114300"/>
            <a:ext cx="2551895" cy="255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299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740A0-702E-C634-841B-02128DE39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CEB86-0C88-49B7-7F83-0CA578809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288" y="270603"/>
            <a:ext cx="11492835" cy="1152085"/>
          </a:xfrm>
        </p:spPr>
        <p:txBody>
          <a:bodyPr/>
          <a:lstStyle/>
          <a:p>
            <a:pPr algn="l"/>
            <a:r>
              <a:rPr lang="en-US" altLang="en-US" sz="4400" dirty="0">
                <a:solidFill>
                  <a:srgbClr val="43B02A"/>
                </a:solidFill>
                <a:latin typeface="+mj-lt"/>
                <a:cs typeface="Arial" charset="0"/>
              </a:rPr>
              <a:t>Member Resources</a:t>
            </a:r>
            <a:endParaRPr lang="en-US" sz="4400" dirty="0">
              <a:solidFill>
                <a:srgbClr val="43B02A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B6984B4-84EC-12AA-8F20-4F9E28805906}"/>
              </a:ext>
            </a:extLst>
          </p:cNvPr>
          <p:cNvSpPr txBox="1">
            <a:spLocks/>
          </p:cNvSpPr>
          <p:nvPr/>
        </p:nvSpPr>
        <p:spPr>
          <a:xfrm>
            <a:off x="1117863" y="1445587"/>
            <a:ext cx="2793036" cy="225147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365760">
              <a:lnSpc>
                <a:spcPct val="100000"/>
              </a:lnSpc>
              <a:spcBef>
                <a:spcPts val="50"/>
              </a:spcBef>
              <a:buNone/>
              <a:defRPr/>
            </a:pPr>
            <a:r>
              <a:rPr lang="en-US" sz="1600" b="1" dirty="0">
                <a:solidFill>
                  <a:srgbClr val="000000"/>
                </a:solidFill>
                <a:latin typeface="Calibri" panose="020F0502020204030204"/>
              </a:rPr>
              <a:t>Member Portal</a:t>
            </a:r>
            <a:br>
              <a:rPr lang="en-US" sz="16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600" b="1" dirty="0">
                <a:solidFill>
                  <a:schemeClr val="tx2"/>
                </a:solidFill>
                <a:latin typeface="Calibri" panose="020F050202020403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www.memberportal.com</a:t>
            </a:r>
            <a:br>
              <a:rPr lang="en-US" sz="1600" dirty="0">
                <a:solidFill>
                  <a:srgbClr val="43B02A"/>
                </a:solidFill>
                <a:latin typeface="Calibri" panose="020F0502020204030204"/>
              </a:rPr>
            </a:br>
            <a:br>
              <a:rPr lang="en-US" sz="1600" dirty="0">
                <a:solidFill>
                  <a:srgbClr val="43B02A"/>
                </a:solidFill>
                <a:latin typeface="Calibri" panose="020F0502020204030204"/>
              </a:rPr>
            </a:br>
            <a:r>
              <a:rPr lang="en-US" sz="1600" dirty="0">
                <a:solidFill>
                  <a:srgbClr val="000000"/>
                </a:solidFill>
              </a:rPr>
              <a:t>Log in or create a new account to:</a:t>
            </a:r>
          </a:p>
          <a:p>
            <a:pPr marL="182880" lvl="0" indent="-182880" defTabSz="365760">
              <a:lnSpc>
                <a:spcPct val="100000"/>
              </a:lnSpc>
              <a:spcBef>
                <a:spcPts val="50"/>
              </a:spcBef>
              <a:defRPr/>
            </a:pPr>
            <a:r>
              <a:rPr lang="en-US" sz="1600" dirty="0">
                <a:solidFill>
                  <a:srgbClr val="000000"/>
                </a:solidFill>
              </a:rPr>
              <a:t>Check benefits &amp; eligibility</a:t>
            </a:r>
          </a:p>
          <a:p>
            <a:pPr marL="182880" lvl="0" indent="-182880" defTabSz="365760">
              <a:lnSpc>
                <a:spcPct val="100000"/>
              </a:lnSpc>
              <a:spcBef>
                <a:spcPts val="50"/>
              </a:spcBef>
              <a:defRPr/>
            </a:pPr>
            <a:r>
              <a:rPr lang="en-US" sz="1600" dirty="0">
                <a:solidFill>
                  <a:srgbClr val="000000"/>
                </a:solidFill>
              </a:rPr>
              <a:t>Check claims status</a:t>
            </a:r>
          </a:p>
          <a:p>
            <a:pPr marL="182880" lvl="0" indent="-182880" defTabSz="365760">
              <a:lnSpc>
                <a:spcPct val="100000"/>
              </a:lnSpc>
              <a:spcBef>
                <a:spcPts val="50"/>
              </a:spcBef>
              <a:defRPr/>
            </a:pPr>
            <a:r>
              <a:rPr lang="en-US" sz="1600" dirty="0">
                <a:solidFill>
                  <a:srgbClr val="000000"/>
                </a:solidFill>
              </a:rPr>
              <a:t>View Explanation of Benefits (EOBs)</a:t>
            </a:r>
          </a:p>
          <a:p>
            <a:pPr marL="182880" lvl="0" indent="-182880" defTabSz="365760">
              <a:lnSpc>
                <a:spcPct val="100000"/>
              </a:lnSpc>
              <a:spcBef>
                <a:spcPts val="50"/>
              </a:spcBef>
              <a:defRPr/>
            </a:pPr>
            <a:r>
              <a:rPr lang="en-US" sz="1600" dirty="0">
                <a:solidFill>
                  <a:srgbClr val="000000"/>
                </a:solidFill>
              </a:rPr>
              <a:t>Print ID cards</a:t>
            </a:r>
          </a:p>
          <a:p>
            <a:pPr marL="182880" lvl="0" indent="-182880" defTabSz="365760">
              <a:lnSpc>
                <a:spcPct val="100000"/>
              </a:lnSpc>
              <a:spcBef>
                <a:spcPts val="50"/>
              </a:spcBef>
              <a:defRPr/>
            </a:pPr>
            <a:r>
              <a:rPr lang="en-US" sz="1600" dirty="0">
                <a:solidFill>
                  <a:srgbClr val="000000"/>
                </a:solidFill>
              </a:rPr>
              <a:t>Provider search</a:t>
            </a:r>
          </a:p>
          <a:p>
            <a:pPr marL="0" indent="0" defTabSz="100581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1600" dirty="0">
              <a:solidFill>
                <a:srgbClr val="666666"/>
              </a:solidFill>
              <a:latin typeface="Calibri" panose="020F0502020204030204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FCC8093-9178-E335-0BEE-0C2ED96C0353}"/>
              </a:ext>
            </a:extLst>
          </p:cNvPr>
          <p:cNvSpPr txBox="1">
            <a:spLocks/>
          </p:cNvSpPr>
          <p:nvPr/>
        </p:nvSpPr>
        <p:spPr>
          <a:xfrm>
            <a:off x="4375673" y="1445586"/>
            <a:ext cx="3175168" cy="3011425"/>
          </a:xfrm>
          <a:prstGeom prst="rect">
            <a:avLst/>
          </a:prstGeom>
        </p:spPr>
        <p:txBody>
          <a:bodyPr vert="horz" lIns="84899" tIns="42449" rIns="84899" bIns="42449" rtlCol="0">
            <a:normAutofit/>
          </a:bodyPr>
          <a:lstStyle>
            <a:lvl1pPr marL="216670" indent="-216670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41165" indent="-216670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–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061239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485733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–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910229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»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334725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9219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3715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8211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65751">
              <a:spcBef>
                <a:spcPts val="51"/>
              </a:spcBef>
              <a:buNone/>
              <a:defRPr/>
            </a:pPr>
            <a:r>
              <a:rPr lang="en-US" sz="1600" b="1" dirty="0">
                <a:solidFill>
                  <a:srgbClr val="000000"/>
                </a:solidFill>
                <a:latin typeface="Calibri" panose="020F0502020204030204"/>
              </a:rPr>
              <a:t>Oral Health Risk Assessment</a:t>
            </a:r>
            <a:b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</a:br>
            <a:r>
              <a:rPr lang="en-US" sz="1600" b="1" dirty="0">
                <a:solidFill>
                  <a:schemeClr val="tx2"/>
                </a:solidFill>
                <a:latin typeface="Calibri" panose="020F050202020403020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mydentalscore.com/</a:t>
            </a:r>
            <a:r>
              <a:rPr lang="en-US" sz="1600" b="1" dirty="0" err="1">
                <a:solidFill>
                  <a:schemeClr val="tx2"/>
                </a:solidFill>
                <a:latin typeface="Calibri" panose="020F050202020403020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deltadental</a:t>
            </a:r>
            <a:b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</a:br>
            <a:b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</a:br>
            <a:r>
              <a:rPr lang="en-US" sz="1500" dirty="0">
                <a:solidFill>
                  <a:srgbClr val="000000"/>
                </a:solidFill>
              </a:rPr>
              <a:t>Discover your risk for oral health diseases by taking this quick online assessment! Use the results to create a personalized treatment plan with your dentist.</a:t>
            </a:r>
          </a:p>
          <a:p>
            <a:pPr marL="0" indent="0" defTabSz="365751">
              <a:spcBef>
                <a:spcPts val="51"/>
              </a:spcBef>
              <a:buNone/>
              <a:defRPr/>
            </a:pPr>
            <a:endParaRPr lang="en-US" sz="1600" dirty="0">
              <a:solidFill>
                <a:srgbClr val="666666"/>
              </a:solidFill>
              <a:latin typeface="Calibri" panose="020F050202020403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DD7893-6DC5-44A6-A61F-C23254DF3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867" y="3827094"/>
            <a:ext cx="3479028" cy="1920107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C091EB6D-B0C9-D00E-FE08-68369C9C6AE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425"/>
          <a:stretch>
            <a:fillRect/>
          </a:stretch>
        </p:blipFill>
        <p:spPr bwMode="auto">
          <a:xfrm>
            <a:off x="4851748" y="3613723"/>
            <a:ext cx="2223018" cy="2973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A4B2E9-4BA6-FDE2-831C-80501DD0C27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9"/>
          <a:stretch/>
        </p:blipFill>
        <p:spPr>
          <a:xfrm>
            <a:off x="9259966" y="3487404"/>
            <a:ext cx="1388232" cy="2566956"/>
          </a:xfrm>
          <a:prstGeom prst="rect">
            <a:avLst/>
          </a:prstGeom>
        </p:spPr>
      </p:pic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30B29E0-6A2D-33FE-B073-2CCA2AD0B84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025" y="3487404"/>
            <a:ext cx="1339823" cy="2599485"/>
          </a:xfrm>
          <a:prstGeom prst="rect">
            <a:avLst/>
          </a:prstGeom>
        </p:spPr>
      </p:pic>
      <p:pic>
        <p:nvPicPr>
          <p:cNvPr id="3" name="Picture 2" descr="A qr code with green squares&#10;&#10;AI-generated content may be incorrect.">
            <a:extLst>
              <a:ext uri="{FF2B5EF4-FFF2-40B4-BE49-F238E27FC236}">
                <a16:creationId xmlns:a16="http://schemas.microsoft.com/office/drawing/2014/main" id="{19F4F0D1-34AA-524D-3D0F-771B94DD3C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275" y="254415"/>
            <a:ext cx="1700957" cy="17009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A4C240-BB3D-BDDF-92BE-1FB6A62D6707}"/>
              </a:ext>
            </a:extLst>
          </p:cNvPr>
          <p:cNvSpPr txBox="1"/>
          <p:nvPr/>
        </p:nvSpPr>
        <p:spPr>
          <a:xfrm>
            <a:off x="10517817" y="141941"/>
            <a:ext cx="144965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+mj-lt"/>
              </a:rPr>
              <a:t>Scan to download app:</a:t>
            </a:r>
          </a:p>
          <a:p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4D996AA-EBF9-1754-9068-7B3BAF31BE6B}"/>
              </a:ext>
            </a:extLst>
          </p:cNvPr>
          <p:cNvSpPr txBox="1">
            <a:spLocks/>
          </p:cNvSpPr>
          <p:nvPr/>
        </p:nvSpPr>
        <p:spPr>
          <a:xfrm>
            <a:off x="8026916" y="1445586"/>
            <a:ext cx="3175168" cy="3011425"/>
          </a:xfrm>
          <a:prstGeom prst="rect">
            <a:avLst/>
          </a:prstGeom>
        </p:spPr>
        <p:txBody>
          <a:bodyPr vert="horz" lIns="84899" tIns="42449" rIns="84899" bIns="42449" rtlCol="0">
            <a:normAutofit/>
          </a:bodyPr>
          <a:lstStyle>
            <a:lvl1pPr marL="216670" indent="-216670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41165" indent="-216670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–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061239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485733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–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910229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»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334725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9219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3715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8211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65751">
              <a:spcBef>
                <a:spcPts val="51"/>
              </a:spcBef>
              <a:buNone/>
              <a:defRPr/>
            </a:pPr>
            <a:r>
              <a:rPr lang="en-US" sz="1600" b="1" dirty="0">
                <a:solidFill>
                  <a:srgbClr val="000000"/>
                </a:solidFill>
                <a:latin typeface="Calibri" panose="020F0502020204030204"/>
              </a:rPr>
              <a:t>Delta Dental Mobile App</a:t>
            </a:r>
            <a:b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</a:br>
            <a:b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</a:br>
            <a:r>
              <a:rPr lang="en-US" sz="1500" dirty="0">
                <a:solidFill>
                  <a:srgbClr val="000000"/>
                </a:solidFill>
              </a:rPr>
              <a:t>Download the Delta Dental Mobile App for on-the-go access to your ID card, member benefits, claims, cost estimator, dentist search and more! </a:t>
            </a:r>
          </a:p>
          <a:p>
            <a:pPr marL="0" indent="0" defTabSz="365751">
              <a:spcBef>
                <a:spcPts val="51"/>
              </a:spcBef>
              <a:buNone/>
              <a:defRPr/>
            </a:pPr>
            <a:r>
              <a:rPr lang="en-US" sz="1500" b="1" dirty="0">
                <a:solidFill>
                  <a:srgbClr val="000000"/>
                </a:solidFill>
              </a:rPr>
              <a:t>Free for Android &amp; IOS devices in the Apple App &amp; Google Play stores.</a:t>
            </a:r>
          </a:p>
          <a:p>
            <a:pPr marL="0" indent="0" defTabSz="365751">
              <a:spcBef>
                <a:spcPts val="51"/>
              </a:spcBef>
              <a:buNone/>
              <a:defRPr/>
            </a:pPr>
            <a:endParaRPr lang="en-US" sz="1600" dirty="0">
              <a:solidFill>
                <a:srgbClr val="666666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46468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6ED9A-E7F3-0C99-1E86-C59CA5ACE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B733F-2A0A-D7C7-7613-019414528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52" y="270603"/>
            <a:ext cx="11308171" cy="1152085"/>
          </a:xfrm>
        </p:spPr>
        <p:txBody>
          <a:bodyPr/>
          <a:lstStyle/>
          <a:p>
            <a:pPr algn="l"/>
            <a:r>
              <a:rPr lang="en-US" altLang="en-US" sz="4400" dirty="0">
                <a:solidFill>
                  <a:srgbClr val="43B02A"/>
                </a:solidFill>
                <a:latin typeface="+mj-lt"/>
                <a:cs typeface="Arial" charset="0"/>
              </a:rPr>
              <a:t>Additional Resources</a:t>
            </a:r>
            <a:br>
              <a:rPr lang="en-US" altLang="en-US" sz="4400" dirty="0">
                <a:solidFill>
                  <a:srgbClr val="43B02A"/>
                </a:solidFill>
                <a:cs typeface="Arial" charset="0"/>
              </a:rPr>
            </a:br>
            <a:endParaRPr lang="en-US" sz="4400" dirty="0">
              <a:solidFill>
                <a:srgbClr val="43B02A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646DEA8-5EAE-1401-5CC7-A88C8D7D6961}"/>
              </a:ext>
            </a:extLst>
          </p:cNvPr>
          <p:cNvSpPr txBox="1">
            <a:spLocks/>
          </p:cNvSpPr>
          <p:nvPr/>
        </p:nvSpPr>
        <p:spPr>
          <a:xfrm>
            <a:off x="1117863" y="1575618"/>
            <a:ext cx="2793036" cy="2251476"/>
          </a:xfrm>
          <a:prstGeom prst="rect">
            <a:avLst/>
          </a:prstGeom>
        </p:spPr>
        <p:txBody>
          <a:bodyPr>
            <a:norm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0581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1600" b="1" dirty="0">
                <a:solidFill>
                  <a:srgbClr val="000000"/>
                </a:solidFill>
                <a:latin typeface="Calibri" panose="020F0502020204030204"/>
              </a:rPr>
              <a:t>Smile Power Blog</a:t>
            </a:r>
            <a:br>
              <a:rPr lang="en-US" sz="16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600" b="1" dirty="0">
                <a:solidFill>
                  <a:srgbClr val="2DB035"/>
                </a:solidFill>
                <a:latin typeface="Calibri" panose="020F050202020403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deltadentalnc.com/</a:t>
            </a:r>
            <a:r>
              <a:rPr lang="en-US" sz="1600" b="1" dirty="0" err="1">
                <a:solidFill>
                  <a:srgbClr val="2DB035"/>
                </a:solidFill>
                <a:latin typeface="Calibri" panose="020F050202020403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ddnc</a:t>
            </a:r>
            <a:r>
              <a:rPr lang="en-US" sz="1600" b="1" dirty="0">
                <a:solidFill>
                  <a:srgbClr val="2DB035"/>
                </a:solidFill>
                <a:latin typeface="Calibri" panose="020F0502020204030204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-blog</a:t>
            </a:r>
            <a:br>
              <a:rPr lang="en-US" sz="1600" dirty="0">
                <a:solidFill>
                  <a:srgbClr val="43B02A"/>
                </a:solidFill>
                <a:latin typeface="Calibri" panose="020F0502020204030204"/>
              </a:rPr>
            </a:br>
            <a:br>
              <a:rPr lang="en-US" sz="1600" dirty="0">
                <a:solidFill>
                  <a:srgbClr val="000000"/>
                </a:solidFill>
                <a:latin typeface="Calibri" panose="020F0502020204030204"/>
              </a:rPr>
            </a:br>
            <a:r>
              <a:rPr lang="en-US" sz="1600" dirty="0">
                <a:solidFill>
                  <a:srgbClr val="000000"/>
                </a:solidFill>
                <a:latin typeface="Calibri" panose="020F0502020204030204"/>
              </a:rPr>
              <a:t>Visit the blog for oral health news &amp; tips.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F37FF5E-D483-0CBD-08D7-EA18643C6D61}"/>
              </a:ext>
            </a:extLst>
          </p:cNvPr>
          <p:cNvSpPr txBox="1">
            <a:spLocks/>
          </p:cNvSpPr>
          <p:nvPr/>
        </p:nvSpPr>
        <p:spPr>
          <a:xfrm>
            <a:off x="8153111" y="1575618"/>
            <a:ext cx="2793036" cy="1944377"/>
          </a:xfrm>
          <a:prstGeom prst="rect">
            <a:avLst/>
          </a:prstGeom>
        </p:spPr>
        <p:txBody>
          <a:bodyPr vert="horz" lIns="84899" tIns="42449" rIns="84899" bIns="42449" rtlCol="0">
            <a:normAutofit/>
          </a:bodyPr>
          <a:lstStyle>
            <a:lvl1pPr marL="216670" indent="-216670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41165" indent="-216670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–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061239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485733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–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910229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»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334725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9219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3715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8211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6575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1600" b="1" dirty="0">
                <a:solidFill>
                  <a:srgbClr val="000000"/>
                </a:solidFill>
                <a:latin typeface="Calibri" panose="020F0502020204030204"/>
              </a:rPr>
              <a:t>Videos</a:t>
            </a:r>
            <a:br>
              <a:rPr lang="en-US" sz="1600" b="1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600" b="1" dirty="0">
                <a:solidFill>
                  <a:srgbClr val="2DB035"/>
                </a:solidFill>
                <a:latin typeface="Calibri" panose="020F050202020403020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youtube.com/@deltadentalnc</a:t>
            </a:r>
            <a:br>
              <a:rPr lang="en-US" sz="1600" b="1" dirty="0">
                <a:solidFill>
                  <a:srgbClr val="43B02A"/>
                </a:solidFill>
                <a:latin typeface="Calibri" panose="020F0502020204030204"/>
              </a:rPr>
            </a:br>
            <a:br>
              <a:rPr lang="en-US" sz="1600" b="1" dirty="0">
                <a:solidFill>
                  <a:srgbClr val="43B02A"/>
                </a:solidFill>
                <a:latin typeface="Calibri" panose="020F0502020204030204"/>
              </a:rPr>
            </a:br>
            <a:r>
              <a:rPr lang="en-US" sz="1600" dirty="0">
                <a:solidFill>
                  <a:srgbClr val="000000"/>
                </a:solidFill>
                <a:latin typeface="Calibri" panose="020F0502020204030204"/>
              </a:rPr>
              <a:t>Check out our YouTube channel for more educational videos.</a:t>
            </a:r>
          </a:p>
          <a:p>
            <a:pPr marL="0" indent="0" defTabSz="848969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1600" dirty="0">
              <a:solidFill>
                <a:srgbClr val="43B02A"/>
              </a:solidFill>
              <a:latin typeface="Calibri" panose="020F0502020204030204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212A4ED-5E4B-CF6C-E457-BE7D102F4886}"/>
              </a:ext>
            </a:extLst>
          </p:cNvPr>
          <p:cNvSpPr txBox="1">
            <a:spLocks/>
          </p:cNvSpPr>
          <p:nvPr/>
        </p:nvSpPr>
        <p:spPr>
          <a:xfrm>
            <a:off x="4444421" y="1575618"/>
            <a:ext cx="3175168" cy="3011425"/>
          </a:xfrm>
          <a:prstGeom prst="rect">
            <a:avLst/>
          </a:prstGeom>
        </p:spPr>
        <p:txBody>
          <a:bodyPr vert="horz" lIns="84899" tIns="42449" rIns="84899" bIns="42449" rtlCol="0">
            <a:normAutofit/>
          </a:bodyPr>
          <a:lstStyle>
            <a:lvl1pPr marL="216670" indent="-216670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41165" indent="-216670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–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061239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485733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–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910229" indent="-212247" algn="l" defTabSz="848990" rtl="0" eaLnBrk="1" latinLnBrk="0" hangingPunct="1">
              <a:spcBef>
                <a:spcPct val="20000"/>
              </a:spcBef>
              <a:buClr>
                <a:srgbClr val="1EB53A"/>
              </a:buClr>
              <a:buFont typeface="Arial" panose="020B0604020202020204" pitchFamily="34" charset="0"/>
              <a:buChar char="»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334725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9219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3715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8211" indent="-212247" algn="l" defTabSz="84899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65751">
              <a:spcBef>
                <a:spcPts val="51"/>
              </a:spcBef>
              <a:buNone/>
              <a:defRPr/>
            </a:pPr>
            <a:r>
              <a:rPr lang="en-US" sz="1600" b="1" dirty="0">
                <a:solidFill>
                  <a:srgbClr val="000000"/>
                </a:solidFill>
                <a:latin typeface="Calibri" panose="020F0502020204030204"/>
              </a:rPr>
              <a:t>Resource Library</a:t>
            </a:r>
            <a:b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</a:br>
            <a:r>
              <a:rPr lang="en-US" sz="1600" b="1" dirty="0">
                <a:solidFill>
                  <a:srgbClr val="2DB035"/>
                </a:solidFill>
                <a:latin typeface="Calibri" panose="020F0502020204030204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deltadentalnc.com/</a:t>
            </a:r>
            <a:r>
              <a:rPr lang="en-US" sz="1600" b="1" dirty="0" err="1">
                <a:solidFill>
                  <a:srgbClr val="2DB035"/>
                </a:solidFill>
                <a:latin typeface="Calibri" panose="020F0502020204030204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resourcelibrary</a:t>
            </a:r>
            <a:b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</a:br>
            <a:br>
              <a: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</a:br>
            <a:r>
              <a:rPr lang="en-US" sz="1600" dirty="0">
                <a:solidFill>
                  <a:srgbClr val="000000"/>
                </a:solidFill>
                <a:latin typeface="Calibri" panose="020F0502020204030204"/>
              </a:rPr>
              <a:t>Find dental benefits flyers, oral health education, videos, and more.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7414D4-1F8A-1368-55D6-7972CA9D8D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9805" y="3445671"/>
            <a:ext cx="2711095" cy="2348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E34CCA-4BD1-58DF-B4E6-80D68DEF55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" t="-1760" r="-309" b="13646"/>
          <a:stretch/>
        </p:blipFill>
        <p:spPr>
          <a:xfrm>
            <a:off x="4521362" y="3746411"/>
            <a:ext cx="2907948" cy="1747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D0F29C-0CDC-D2A2-7E50-AC9FC69FE3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0740" y="3348319"/>
            <a:ext cx="2865408" cy="2341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8072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D3DAAF-33DA-2A99-42CC-C2A4BD56B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>
            <a:extLst>
              <a:ext uri="{FF2B5EF4-FFF2-40B4-BE49-F238E27FC236}">
                <a16:creationId xmlns:a16="http://schemas.microsoft.com/office/drawing/2014/main" id="{AD3D6B41-474C-55EB-B897-1F438A3A289B}"/>
              </a:ext>
            </a:extLst>
          </p:cNvPr>
          <p:cNvSpPr txBox="1">
            <a:spLocks noChangeArrowheads="1"/>
          </p:cNvSpPr>
          <p:nvPr/>
        </p:nvSpPr>
        <p:spPr>
          <a:xfrm>
            <a:off x="392259" y="349781"/>
            <a:ext cx="10362331" cy="627929"/>
          </a:xfrm>
          <a:prstGeom prst="rect">
            <a:avLst/>
          </a:prstGeom>
        </p:spPr>
        <p:txBody>
          <a:bodyPr vert="horz" wrap="square" lIns="121920" tIns="60960" rIns="121920" bIns="6096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170">
              <a:lnSpc>
                <a:spcPts val="3733"/>
              </a:lnSpc>
            </a:pPr>
            <a:r>
              <a:rPr lang="en-US" altLang="en-US" dirty="0">
                <a:solidFill>
                  <a:srgbClr val="43B02A"/>
                </a:solidFill>
                <a:latin typeface="Calibri"/>
                <a:cs typeface="Arial" charset="0"/>
              </a:rPr>
              <a:t>Customer Service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4E71C9-B179-2E75-BA23-FA76946271B5}"/>
              </a:ext>
            </a:extLst>
          </p:cNvPr>
          <p:cNvSpPr txBox="1">
            <a:spLocks/>
          </p:cNvSpPr>
          <p:nvPr/>
        </p:nvSpPr>
        <p:spPr>
          <a:xfrm>
            <a:off x="2102427" y="2058273"/>
            <a:ext cx="4376738" cy="4376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65760">
              <a:lnSpc>
                <a:spcPts val="2600"/>
              </a:lnSpc>
              <a:spcBef>
                <a:spcPts val="600"/>
              </a:spcBef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+mn-cs"/>
              </a:rPr>
              <a:t>Member Line: </a:t>
            </a:r>
            <a:b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+mn-cs"/>
              </a:rPr>
            </a:br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800.662.8856</a:t>
            </a:r>
            <a:b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+mn-cs"/>
              </a:rPr>
            </a:b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+mn-cs"/>
              </a:rPr>
              <a:t> </a:t>
            </a:r>
          </a:p>
          <a:p>
            <a:pPr marL="0" indent="0" defTabSz="365760">
              <a:lnSpc>
                <a:spcPts val="2600"/>
              </a:lnSpc>
              <a:spcBef>
                <a:spcPts val="600"/>
              </a:spcBef>
              <a:buNone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  <a:cs typeface="+mn-cs"/>
            </a:endParaRPr>
          </a:p>
          <a:p>
            <a:pPr marL="0" indent="0" defTabSz="365760">
              <a:lnSpc>
                <a:spcPts val="2600"/>
              </a:lnSpc>
              <a:spcBef>
                <a:spcPts val="600"/>
              </a:spcBef>
              <a:buNone/>
            </a:pP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  <a:cs typeface="+mn-cs"/>
            </a:endParaRPr>
          </a:p>
          <a:p>
            <a:pPr marL="0" indent="0" defTabSz="365760">
              <a:lnSpc>
                <a:spcPts val="2600"/>
              </a:lnSpc>
              <a:spcBef>
                <a:spcPts val="600"/>
              </a:spcBef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+mn-cs"/>
              </a:rPr>
              <a:t>24/7 access to information at: </a:t>
            </a:r>
            <a:b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+mn-cs"/>
              </a:rPr>
            </a:b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+mn-cs"/>
              </a:rPr>
              <a:t>deltadentalnc.com</a:t>
            </a:r>
          </a:p>
          <a:p>
            <a:pPr marL="0" indent="0" defTabSz="365760">
              <a:lnSpc>
                <a:spcPts val="800"/>
              </a:lnSpc>
              <a:buFont typeface="Wingdings" pitchFamily="2" charset="2"/>
              <a:buNone/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2F4DDCF-9921-C826-7DDA-9B5EE725ADF6}"/>
              </a:ext>
            </a:extLst>
          </p:cNvPr>
          <p:cNvSpPr/>
          <p:nvPr/>
        </p:nvSpPr>
        <p:spPr bwMode="auto">
          <a:xfrm>
            <a:off x="6705602" y="1139536"/>
            <a:ext cx="4376738" cy="4376737"/>
          </a:xfrm>
          <a:prstGeom prst="ellipse">
            <a:avLst/>
          </a:prstGeom>
          <a:solidFill>
            <a:srgbClr val="563D82"/>
          </a:solidFill>
          <a:ln>
            <a:noFill/>
          </a:ln>
          <a:effectLst/>
        </p:spPr>
        <p:txBody>
          <a:bodyPr/>
          <a:lstStyle/>
          <a:p>
            <a:pPr marL="342900" indent="-342900">
              <a:defRPr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C267D7-A0F0-584E-372A-458D374F56DC}"/>
              </a:ext>
            </a:extLst>
          </p:cNvPr>
          <p:cNvSpPr txBox="1"/>
          <p:nvPr/>
        </p:nvSpPr>
        <p:spPr>
          <a:xfrm>
            <a:off x="7376519" y="1899621"/>
            <a:ext cx="30349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It takes an average of </a:t>
            </a:r>
          </a:p>
          <a:p>
            <a:pPr algn="ctr"/>
            <a:r>
              <a:rPr lang="en-US" b="1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27</a:t>
            </a:r>
            <a:r>
              <a:rPr lang="en-US" sz="2400" b="1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 seconds </a:t>
            </a:r>
            <a:r>
              <a:rPr lang="en-US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for a member to connect with a Delta Dental representative by phone and </a:t>
            </a:r>
            <a:r>
              <a:rPr lang="en-US" sz="2400" b="1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99% </a:t>
            </a:r>
            <a:r>
              <a:rPr lang="en-US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of inquiries are resolved on the first call.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875C6A-BCCF-1561-BD32-2D0A2D5CA6BB}"/>
              </a:ext>
            </a:extLst>
          </p:cNvPr>
          <p:cNvSpPr txBox="1"/>
          <p:nvPr/>
        </p:nvSpPr>
        <p:spPr>
          <a:xfrm>
            <a:off x="7473554" y="5642453"/>
            <a:ext cx="28408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+mj-lt"/>
                <a:cs typeface="Arial" pitchFamily="34" charset="0"/>
              </a:rPr>
              <a:t>Source: Delta Dental of North Carolina Internal Data, August 2025</a:t>
            </a:r>
          </a:p>
        </p:txBody>
      </p:sp>
      <p:pic>
        <p:nvPicPr>
          <p:cNvPr id="7" name="Graphic 6" descr="Speaker phone with solid fill">
            <a:extLst>
              <a:ext uri="{FF2B5EF4-FFF2-40B4-BE49-F238E27FC236}">
                <a16:creationId xmlns:a16="http://schemas.microsoft.com/office/drawing/2014/main" id="{EAD6A0AB-E984-9EC2-C36D-B8BFFE89C5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5535" y="1927169"/>
            <a:ext cx="914400" cy="914400"/>
          </a:xfrm>
          <a:prstGeom prst="rect">
            <a:avLst/>
          </a:prstGeom>
        </p:spPr>
      </p:pic>
      <p:pic>
        <p:nvPicPr>
          <p:cNvPr id="10" name="Graphic 9" descr="Monitor with solid fill">
            <a:extLst>
              <a:ext uri="{FF2B5EF4-FFF2-40B4-BE49-F238E27FC236}">
                <a16:creationId xmlns:a16="http://schemas.microsoft.com/office/drawing/2014/main" id="{F6C6BF25-1691-7136-C046-7261EA6369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5535" y="37910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33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8">
            <a:extLst>
              <a:ext uri="{FF2B5EF4-FFF2-40B4-BE49-F238E27FC236}">
                <a16:creationId xmlns:a16="http://schemas.microsoft.com/office/drawing/2014/main" id="{602F2DE5-243B-5400-9CEF-C49D7845ABFD}"/>
              </a:ext>
            </a:extLst>
          </p:cNvPr>
          <p:cNvSpPr txBox="1">
            <a:spLocks/>
          </p:cNvSpPr>
          <p:nvPr/>
        </p:nvSpPr>
        <p:spPr>
          <a:xfrm>
            <a:off x="3226390" y="4603377"/>
            <a:ext cx="5739217" cy="107738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2DB035"/>
              </a:buClr>
              <a:buFont typeface="Arial" panose="020B0604020202020204" pitchFamily="34" charset="0"/>
              <a:buNone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31825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2DB035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30288" indent="-115888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2DB035"/>
              </a:buClr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546225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2DB035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03425" indent="-174625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2DB035"/>
              </a:buClr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spcAft>
                <a:spcPts val="0"/>
              </a:spcAft>
            </a:pPr>
            <a:r>
              <a:rPr lang="en-US" sz="3200" dirty="0">
                <a:solidFill>
                  <a:schemeClr val="tx2"/>
                </a:solidFill>
                <a:latin typeface="Calibri"/>
              </a:rPr>
              <a:t>Your open-enrollment dates are:</a:t>
            </a:r>
          </a:p>
          <a:p>
            <a:pPr defTabSz="1219170">
              <a:spcAft>
                <a:spcPts val="0"/>
              </a:spcAft>
            </a:pPr>
            <a:r>
              <a:rPr lang="en-US" sz="32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00/00/0000 – 00/00/0000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CC25D9D-24E7-0569-AE4E-D67FFC10F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1196"/>
            <a:ext cx="12192000" cy="1152085"/>
          </a:xfrm>
        </p:spPr>
        <p:txBody>
          <a:bodyPr/>
          <a:lstStyle/>
          <a:p>
            <a:r>
              <a:rPr lang="en-US" sz="5500" dirty="0">
                <a:latin typeface="+mn-lt"/>
              </a:rPr>
              <a:t>Don’t forget to enroll!</a:t>
            </a:r>
          </a:p>
        </p:txBody>
      </p:sp>
      <p:pic>
        <p:nvPicPr>
          <p:cNvPr id="7" name="Graphic 6" descr="Monitor with solid fill">
            <a:extLst>
              <a:ext uri="{FF2B5EF4-FFF2-40B4-BE49-F238E27FC236}">
                <a16:creationId xmlns:a16="http://schemas.microsoft.com/office/drawing/2014/main" id="{B87EB1DA-08AB-3D8A-63C5-64B85F076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7515" y="1553534"/>
            <a:ext cx="3056965" cy="3056965"/>
          </a:xfrm>
          <a:prstGeom prst="rect">
            <a:avLst/>
          </a:prstGeom>
        </p:spPr>
      </p:pic>
      <p:pic>
        <p:nvPicPr>
          <p:cNvPr id="9" name="Graphic 8" descr="Checkmark with solid fill">
            <a:extLst>
              <a:ext uri="{FF2B5EF4-FFF2-40B4-BE49-F238E27FC236}">
                <a16:creationId xmlns:a16="http://schemas.microsoft.com/office/drawing/2014/main" id="{A4551F5B-0ADA-D52A-E60C-32C30756CF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52248" y="2517462"/>
            <a:ext cx="887505" cy="88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1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4F661933-F5E5-A18C-10EB-9F1FC3C2B6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5"/>
          <a:stretch/>
        </p:blipFill>
        <p:spPr>
          <a:xfrm>
            <a:off x="0" y="0"/>
            <a:ext cx="8883696" cy="6861574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1E0B2AFF-7FD0-624E-A914-57F171CC7679}"/>
              </a:ext>
            </a:extLst>
          </p:cNvPr>
          <p:cNvSpPr txBox="1">
            <a:spLocks/>
          </p:cNvSpPr>
          <p:nvPr/>
        </p:nvSpPr>
        <p:spPr>
          <a:xfrm>
            <a:off x="853112" y="914400"/>
            <a:ext cx="3879310" cy="50292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Gotham Book" pitchFamily="2" charset="0"/>
                <a:ea typeface="+mj-ea"/>
                <a:cs typeface="+mj-cs"/>
              </a:defRPr>
            </a:lvl1pPr>
          </a:lstStyle>
          <a:p>
            <a:r>
              <a:rPr lang="en-US" sz="5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Dental Benefits Overview</a:t>
            </a:r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A64AE050-8F01-EB04-DA09-1A15BC120F5F}"/>
              </a:ext>
            </a:extLst>
          </p:cNvPr>
          <p:cNvSpPr txBox="1">
            <a:spLocks/>
          </p:cNvSpPr>
          <p:nvPr/>
        </p:nvSpPr>
        <p:spPr>
          <a:xfrm>
            <a:off x="190895" y="6383348"/>
            <a:ext cx="3562053" cy="47465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600" kern="1200">
                <a:solidFill>
                  <a:srgbClr val="C8C9C7"/>
                </a:solidFill>
                <a:latin typeface="Ar\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900" b="0" i="0" dirty="0">
                <a:solidFill>
                  <a:schemeClr val="bg1"/>
                </a:solidFill>
                <a:latin typeface="Gotham Light" pitchFamily="2" charset="0"/>
                <a:ea typeface="Arial" charset="0"/>
                <a:cs typeface="Arial" charset="0"/>
              </a:rPr>
              <a:t>Page </a:t>
            </a:r>
            <a:fld id="{38AE004A-18A0-4F2F-AF12-E9D2156E5CF0}" type="slidenum">
              <a:rPr lang="en-US" sz="900" b="0" i="0" smtClean="0">
                <a:solidFill>
                  <a:schemeClr val="bg1"/>
                </a:solidFill>
                <a:latin typeface="Gotham Medium" pitchFamily="2" charset="0"/>
                <a:ea typeface="Arial" charset="0"/>
                <a:cs typeface="Arial" charset="0"/>
              </a:rPr>
              <a:pPr algn="l">
                <a:lnSpc>
                  <a:spcPct val="130000"/>
                </a:lnSpc>
              </a:pPr>
              <a:t>2</a:t>
            </a:fld>
            <a:endParaRPr lang="en-US" sz="900" b="0" i="0" dirty="0">
              <a:solidFill>
                <a:schemeClr val="bg1"/>
              </a:solidFill>
              <a:latin typeface="Gotham Medium" pitchFamily="2" charset="0"/>
              <a:ea typeface="Arial" charset="0"/>
              <a:cs typeface="Arial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BFE2E0F-7337-B941-5A2C-C129EF028BF5}"/>
              </a:ext>
            </a:extLst>
          </p:cNvPr>
          <p:cNvGrpSpPr/>
          <p:nvPr/>
        </p:nvGrpSpPr>
        <p:grpSpPr>
          <a:xfrm>
            <a:off x="6458938" y="430022"/>
            <a:ext cx="4910926" cy="1231274"/>
            <a:chOff x="4351972" y="430022"/>
            <a:chExt cx="4910926" cy="123127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2F25407-739B-EC09-5043-CA15DD39746A}"/>
                </a:ext>
              </a:extLst>
            </p:cNvPr>
            <p:cNvSpPr/>
            <p:nvPr/>
          </p:nvSpPr>
          <p:spPr>
            <a:xfrm>
              <a:off x="5062530" y="430022"/>
              <a:ext cx="4200368" cy="1231274"/>
            </a:xfrm>
            <a:prstGeom prst="rect">
              <a:avLst/>
            </a:prstGeom>
            <a:solidFill>
              <a:schemeClr val="accent2">
                <a:alpha val="17528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AFF740C-EFC0-E3E9-CEF1-349953DAF897}"/>
                </a:ext>
              </a:extLst>
            </p:cNvPr>
            <p:cNvSpPr txBox="1"/>
            <p:nvPr/>
          </p:nvSpPr>
          <p:spPr>
            <a:xfrm>
              <a:off x="5958520" y="523588"/>
              <a:ext cx="3163714" cy="10348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indent="0" defTabSz="1066800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Who is Delta Dental? </a:t>
              </a:r>
            </a:p>
          </p:txBody>
        </p:sp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0FFF9BB0-E875-397E-CADA-66605E3879A1}"/>
                </a:ext>
              </a:extLst>
            </p:cNvPr>
            <p:cNvSpPr/>
            <p:nvPr/>
          </p:nvSpPr>
          <p:spPr>
            <a:xfrm>
              <a:off x="4351972" y="430022"/>
              <a:ext cx="1428277" cy="123127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FFDF2A3-4B5E-1E54-7F21-720282D5F3DF}"/>
                </a:ext>
              </a:extLst>
            </p:cNvPr>
            <p:cNvSpPr txBox="1"/>
            <p:nvPr/>
          </p:nvSpPr>
          <p:spPr>
            <a:xfrm>
              <a:off x="4527598" y="613064"/>
              <a:ext cx="1077023" cy="10482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600" kern="12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AEC4773-DDFF-8DF7-E895-4BCE0848A520}"/>
              </a:ext>
            </a:extLst>
          </p:cNvPr>
          <p:cNvGrpSpPr/>
          <p:nvPr/>
        </p:nvGrpSpPr>
        <p:grpSpPr>
          <a:xfrm>
            <a:off x="6458938" y="2612060"/>
            <a:ext cx="4910926" cy="1231275"/>
            <a:chOff x="5061811" y="1877822"/>
            <a:chExt cx="4910926" cy="123127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C18B64-FD02-6AF9-0F83-2CAF96C60AF1}"/>
                </a:ext>
              </a:extLst>
            </p:cNvPr>
            <p:cNvSpPr/>
            <p:nvPr/>
          </p:nvSpPr>
          <p:spPr>
            <a:xfrm>
              <a:off x="5772369" y="1877822"/>
              <a:ext cx="4200368" cy="1231274"/>
            </a:xfrm>
            <a:prstGeom prst="rect">
              <a:avLst/>
            </a:prstGeom>
            <a:solidFill>
              <a:schemeClr val="accent2">
                <a:alpha val="17528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2925137-A489-26F6-4955-2D298297A156}"/>
                </a:ext>
              </a:extLst>
            </p:cNvPr>
            <p:cNvSpPr txBox="1"/>
            <p:nvPr/>
          </p:nvSpPr>
          <p:spPr>
            <a:xfrm>
              <a:off x="6668359" y="1971388"/>
              <a:ext cx="3163714" cy="10348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defTabSz="1066800">
                <a:lnSpc>
                  <a:spcPct val="110000"/>
                </a:lnSpc>
              </a:pPr>
              <a:r>
                <a:rPr lang="en-US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Delta Dental does more</a:t>
              </a:r>
            </a:p>
            <a:p>
              <a:pPr marL="228600" marR="0" lvl="0" indent="-22860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2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Benefits Overview</a:t>
              </a:r>
            </a:p>
            <a:p>
              <a:pPr marL="228600" marR="0" lvl="0" indent="-22860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Enhanced Benefits</a:t>
              </a:r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C1C9420C-5886-C1CB-E992-35126F25EF1E}"/>
                </a:ext>
              </a:extLst>
            </p:cNvPr>
            <p:cNvSpPr/>
            <p:nvPr/>
          </p:nvSpPr>
          <p:spPr>
            <a:xfrm>
              <a:off x="5061811" y="1877822"/>
              <a:ext cx="1428277" cy="123127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C570C00-8DBC-AB91-5EDE-27706B1DA071}"/>
                </a:ext>
              </a:extLst>
            </p:cNvPr>
            <p:cNvSpPr txBox="1"/>
            <p:nvPr/>
          </p:nvSpPr>
          <p:spPr>
            <a:xfrm>
              <a:off x="5237437" y="2111683"/>
              <a:ext cx="1077023" cy="9974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600" kern="12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E91D85-F458-9B6F-092F-05B8E6544554}"/>
              </a:ext>
            </a:extLst>
          </p:cNvPr>
          <p:cNvSpPr/>
          <p:nvPr/>
        </p:nvSpPr>
        <p:spPr>
          <a:xfrm>
            <a:off x="7169496" y="4712326"/>
            <a:ext cx="4200368" cy="1231274"/>
          </a:xfrm>
          <a:prstGeom prst="rect">
            <a:avLst/>
          </a:prstGeom>
          <a:solidFill>
            <a:schemeClr val="accent2">
              <a:alpha val="1752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8096D2-CC1D-4CF3-1493-DDA87FDEBD5E}"/>
              </a:ext>
            </a:extLst>
          </p:cNvPr>
          <p:cNvSpPr txBox="1"/>
          <p:nvPr/>
        </p:nvSpPr>
        <p:spPr>
          <a:xfrm>
            <a:off x="8065486" y="4805892"/>
            <a:ext cx="3163714" cy="103487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defTabSz="106680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 Enrollment</a:t>
            </a:r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0DD6BB01-06E9-A535-1DDF-6F1B6A3C764A}"/>
              </a:ext>
            </a:extLst>
          </p:cNvPr>
          <p:cNvSpPr/>
          <p:nvPr/>
        </p:nvSpPr>
        <p:spPr>
          <a:xfrm>
            <a:off x="6458938" y="4712326"/>
            <a:ext cx="1428277" cy="123127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CB7451-ADF3-5D39-290C-C920E851C2A3}"/>
              </a:ext>
            </a:extLst>
          </p:cNvPr>
          <p:cNvSpPr txBox="1"/>
          <p:nvPr/>
        </p:nvSpPr>
        <p:spPr>
          <a:xfrm>
            <a:off x="6634564" y="4914900"/>
            <a:ext cx="1077023" cy="10287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ctr" defTabSz="1066800">
              <a:lnSpc>
                <a:spcPct val="11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600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23114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764A4F-DED7-5967-1347-F9C5A71358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63" b="1531"/>
          <a:stretch/>
        </p:blipFill>
        <p:spPr>
          <a:xfrm>
            <a:off x="3640251" y="325224"/>
            <a:ext cx="8246950" cy="59631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4844DB-C29B-A9F1-333A-AB937DCB14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47" t="5820" r="63680" b="13698"/>
          <a:stretch/>
        </p:blipFill>
        <p:spPr>
          <a:xfrm>
            <a:off x="235698" y="0"/>
            <a:ext cx="3172368" cy="32535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765459-73EB-CB86-B3CB-165C031844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92" t="4568" r="64181" b="10967"/>
          <a:stretch/>
        </p:blipFill>
        <p:spPr>
          <a:xfrm>
            <a:off x="171471" y="3305492"/>
            <a:ext cx="3468780" cy="355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993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E4CF68-914C-091F-DAF4-A49837724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111" y="597008"/>
            <a:ext cx="10348290" cy="776485"/>
          </a:xfrm>
        </p:spPr>
        <p:txBody>
          <a:bodyPr/>
          <a:lstStyle/>
          <a:p>
            <a:pPr algn="ctr"/>
            <a:r>
              <a:rPr lang="en-US" sz="4000" dirty="0"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Expect more from Delta Dental of North Carolina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3B3326-3DAC-F721-EEA0-A82B70614840}"/>
              </a:ext>
            </a:extLst>
          </p:cNvPr>
          <p:cNvSpPr txBox="1">
            <a:spLocks/>
          </p:cNvSpPr>
          <p:nvPr/>
        </p:nvSpPr>
        <p:spPr>
          <a:xfrm>
            <a:off x="13250912" y="6383348"/>
            <a:ext cx="3562053" cy="47465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600" kern="1200">
                <a:solidFill>
                  <a:srgbClr val="C8C9C7"/>
                </a:solidFill>
                <a:latin typeface="Ar\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900" b="0" i="0" dirty="0">
                <a:solidFill>
                  <a:schemeClr val="bg1"/>
                </a:solidFill>
                <a:latin typeface="Gotham Light" pitchFamily="2" charset="0"/>
                <a:ea typeface="Arial" charset="0"/>
                <a:cs typeface="Arial" charset="0"/>
              </a:rPr>
              <a:t>Page </a:t>
            </a:r>
            <a:fld id="{38AE004A-18A0-4F2F-AF12-E9D2156E5CF0}" type="slidenum">
              <a:rPr lang="en-US" sz="900" b="0" i="0" smtClean="0">
                <a:solidFill>
                  <a:schemeClr val="bg1"/>
                </a:solidFill>
                <a:latin typeface="Gotham Medium" pitchFamily="2" charset="0"/>
                <a:ea typeface="Arial" charset="0"/>
                <a:cs typeface="Arial" charset="0"/>
              </a:rPr>
              <a:pPr algn="l">
                <a:lnSpc>
                  <a:spcPct val="130000"/>
                </a:lnSpc>
              </a:pPr>
              <a:t>4</a:t>
            </a:fld>
            <a:endParaRPr lang="en-US" sz="900" b="0" i="0" dirty="0">
              <a:solidFill>
                <a:schemeClr val="bg1"/>
              </a:solidFill>
              <a:latin typeface="Gotham Medium" pitchFamily="2" charset="0"/>
              <a:ea typeface="Arial" charset="0"/>
              <a:cs typeface="Arial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CC9774-A713-6A1C-469F-31E6113FE371}"/>
              </a:ext>
            </a:extLst>
          </p:cNvPr>
          <p:cNvSpPr/>
          <p:nvPr/>
        </p:nvSpPr>
        <p:spPr>
          <a:xfrm>
            <a:off x="0" y="3503414"/>
            <a:ext cx="12192000" cy="33545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5242FB85-34DF-A3EA-5097-7C492750E801}"/>
              </a:ext>
            </a:extLst>
          </p:cNvPr>
          <p:cNvSpPr txBox="1">
            <a:spLocks/>
          </p:cNvSpPr>
          <p:nvPr/>
        </p:nvSpPr>
        <p:spPr>
          <a:xfrm>
            <a:off x="190895" y="6383348"/>
            <a:ext cx="3562053" cy="47465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600" kern="1200">
                <a:solidFill>
                  <a:srgbClr val="C8C9C7"/>
                </a:solidFill>
                <a:latin typeface="Ar\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900" b="0" i="0" dirty="0">
                <a:solidFill>
                  <a:schemeClr val="bg1"/>
                </a:solidFill>
                <a:latin typeface="Gotham Light" pitchFamily="2" charset="0"/>
                <a:ea typeface="Arial" charset="0"/>
                <a:cs typeface="Arial" charset="0"/>
              </a:rPr>
              <a:t>Page </a:t>
            </a:r>
            <a:fld id="{38AE004A-18A0-4F2F-AF12-E9D2156E5CF0}" type="slidenum">
              <a:rPr lang="en-US" sz="900" b="0" i="0" smtClean="0">
                <a:solidFill>
                  <a:schemeClr val="bg1"/>
                </a:solidFill>
                <a:latin typeface="Gotham Medium" pitchFamily="2" charset="0"/>
                <a:ea typeface="Arial" charset="0"/>
                <a:cs typeface="Arial" charset="0"/>
              </a:rPr>
              <a:pPr algn="l">
                <a:lnSpc>
                  <a:spcPct val="130000"/>
                </a:lnSpc>
              </a:pPr>
              <a:t>4</a:t>
            </a:fld>
            <a:endParaRPr lang="en-US" sz="900" b="0" i="0" dirty="0">
              <a:solidFill>
                <a:schemeClr val="bg1"/>
              </a:solidFill>
              <a:latin typeface="Gotham Medium" pitchFamily="2" charset="0"/>
              <a:ea typeface="Arial" charset="0"/>
              <a:cs typeface="Arial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60A66B5-06A1-30BF-CBEF-A10D48625150}"/>
              </a:ext>
            </a:extLst>
          </p:cNvPr>
          <p:cNvGrpSpPr/>
          <p:nvPr/>
        </p:nvGrpSpPr>
        <p:grpSpPr>
          <a:xfrm>
            <a:off x="10262681" y="6381708"/>
            <a:ext cx="1929319" cy="476292"/>
            <a:chOff x="9345106" y="6381708"/>
            <a:chExt cx="1929319" cy="47629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D0024D6-DE58-BA6E-633F-572090E4C305}"/>
                </a:ext>
              </a:extLst>
            </p:cNvPr>
            <p:cNvSpPr/>
            <p:nvPr userDrawn="1"/>
          </p:nvSpPr>
          <p:spPr>
            <a:xfrm>
              <a:off x="9345106" y="6381708"/>
              <a:ext cx="1929319" cy="47629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B322667-054A-9721-56E7-1FC0551243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33478" y="6532897"/>
              <a:ext cx="1552575" cy="173914"/>
            </a:xfrm>
            <a:prstGeom prst="rect">
              <a:avLst/>
            </a:prstGeom>
          </p:spPr>
        </p:pic>
      </p:grp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675BC3E-214F-38A9-95EC-5FF456274692}"/>
              </a:ext>
            </a:extLst>
          </p:cNvPr>
          <p:cNvSpPr/>
          <p:nvPr/>
        </p:nvSpPr>
        <p:spPr>
          <a:xfrm>
            <a:off x="952501" y="2391704"/>
            <a:ext cx="3325586" cy="2299187"/>
          </a:xfrm>
          <a:prstGeom prst="roundRect">
            <a:avLst>
              <a:gd name="adj" fmla="val 799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DB77BCB-4721-69B6-3ECA-E5D50D9E1605}"/>
              </a:ext>
            </a:extLst>
          </p:cNvPr>
          <p:cNvSpPr/>
          <p:nvPr/>
        </p:nvSpPr>
        <p:spPr>
          <a:xfrm>
            <a:off x="4414158" y="2391704"/>
            <a:ext cx="3325586" cy="2299187"/>
          </a:xfrm>
          <a:prstGeom prst="roundRect">
            <a:avLst>
              <a:gd name="adj" fmla="val 799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858A52B7-FC49-9097-C2A0-5FFF82FA49BA}"/>
              </a:ext>
            </a:extLst>
          </p:cNvPr>
          <p:cNvSpPr/>
          <p:nvPr/>
        </p:nvSpPr>
        <p:spPr>
          <a:xfrm>
            <a:off x="7875815" y="2391704"/>
            <a:ext cx="3325586" cy="2299187"/>
          </a:xfrm>
          <a:prstGeom prst="roundRect">
            <a:avLst>
              <a:gd name="adj" fmla="val 799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483413C-D330-3E14-EA5F-C9F88CA033D6}"/>
              </a:ext>
            </a:extLst>
          </p:cNvPr>
          <p:cNvSpPr txBox="1"/>
          <p:nvPr/>
        </p:nvSpPr>
        <p:spPr>
          <a:xfrm>
            <a:off x="7875815" y="3429001"/>
            <a:ext cx="3325587" cy="110059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Client and member satisfaction 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9B9598-2587-AB09-5B64-5AC00ECA47F5}"/>
              </a:ext>
            </a:extLst>
          </p:cNvPr>
          <p:cNvSpPr/>
          <p:nvPr/>
        </p:nvSpPr>
        <p:spPr>
          <a:xfrm>
            <a:off x="8625399" y="1533097"/>
            <a:ext cx="1861578" cy="1861578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125BA5-D667-D556-346A-78F69058207B}"/>
              </a:ext>
            </a:extLst>
          </p:cNvPr>
          <p:cNvSpPr txBox="1"/>
          <p:nvPr/>
        </p:nvSpPr>
        <p:spPr>
          <a:xfrm>
            <a:off x="4403410" y="3429001"/>
            <a:ext cx="3336334" cy="110059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R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Unparalleled service </a:t>
            </a:r>
          </a:p>
          <a:p>
            <a:pPr marR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expertise 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591FAC9-F854-F582-969F-F34DA2B90853}"/>
              </a:ext>
            </a:extLst>
          </p:cNvPr>
          <p:cNvSpPr/>
          <p:nvPr/>
        </p:nvSpPr>
        <p:spPr>
          <a:xfrm>
            <a:off x="5152994" y="1533097"/>
            <a:ext cx="1861578" cy="1861578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BD80B1-DC5C-7DB5-E629-5D0B13A09218}"/>
              </a:ext>
            </a:extLst>
          </p:cNvPr>
          <p:cNvSpPr txBox="1"/>
          <p:nvPr/>
        </p:nvSpPr>
        <p:spPr>
          <a:xfrm>
            <a:off x="942579" y="3429001"/>
            <a:ext cx="3325587" cy="110059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R="0"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Affordable access to dental benefits 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C68754B-6D26-1BB9-B9FF-A1F722461B3E}"/>
              </a:ext>
            </a:extLst>
          </p:cNvPr>
          <p:cNvSpPr/>
          <p:nvPr/>
        </p:nvSpPr>
        <p:spPr>
          <a:xfrm>
            <a:off x="1692163" y="1533097"/>
            <a:ext cx="1861578" cy="1861578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A2960-1C92-4CA8-D9D9-EF9E22EF9759}"/>
              </a:ext>
            </a:extLst>
          </p:cNvPr>
          <p:cNvCxnSpPr>
            <a:cxnSpLocks/>
          </p:cNvCxnSpPr>
          <p:nvPr/>
        </p:nvCxnSpPr>
        <p:spPr>
          <a:xfrm>
            <a:off x="4683737" y="5068684"/>
            <a:ext cx="0" cy="1158534"/>
          </a:xfrm>
          <a:prstGeom prst="line">
            <a:avLst/>
          </a:prstGeom>
          <a:ln w="22225">
            <a:solidFill>
              <a:srgbClr val="77C3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D5214F-9DE4-358B-250E-42140309E4D2}"/>
              </a:ext>
            </a:extLst>
          </p:cNvPr>
          <p:cNvGrpSpPr/>
          <p:nvPr/>
        </p:nvGrpSpPr>
        <p:grpSpPr>
          <a:xfrm>
            <a:off x="1055082" y="5094284"/>
            <a:ext cx="9999775" cy="1107335"/>
            <a:chOff x="1274908" y="4623882"/>
            <a:chExt cx="8107463" cy="123121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27E2CB8-0E4D-77BF-16C1-CF0AC845E57B}"/>
                </a:ext>
              </a:extLst>
            </p:cNvPr>
            <p:cNvGrpSpPr/>
            <p:nvPr/>
          </p:nvGrpSpPr>
          <p:grpSpPr>
            <a:xfrm>
              <a:off x="1274908" y="4663845"/>
              <a:ext cx="2580722" cy="1151286"/>
              <a:chOff x="1975955" y="4521146"/>
              <a:chExt cx="2580722" cy="1151286"/>
            </a:xfrm>
          </p:grpSpPr>
          <p:sp>
            <p:nvSpPr>
              <p:cNvPr id="23" name="Title 2">
                <a:extLst>
                  <a:ext uri="{FF2B5EF4-FFF2-40B4-BE49-F238E27FC236}">
                    <a16:creationId xmlns:a16="http://schemas.microsoft.com/office/drawing/2014/main" id="{8C953EB7-F12A-19CC-FF78-7AB69108C3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31110" y="4521146"/>
                <a:ext cx="1270412" cy="776485"/>
              </a:xfrm>
              <a:prstGeom prst="rect">
                <a:avLst/>
              </a:prstGeom>
            </p:spPr>
            <p:txBody>
              <a:bodyPr anchor="t">
                <a:noAutofit/>
              </a:bodyPr>
              <a:lstStyle>
                <a:lvl1pPr algn="l" defTabSz="1219170" rtl="0" eaLnBrk="1" latinLnBrk="0" hangingPunct="1">
                  <a:spcBef>
                    <a:spcPct val="0"/>
                  </a:spcBef>
                  <a:buNone/>
                  <a:defRPr sz="3600" b="0" i="0" kern="1200" baseline="0">
                    <a:solidFill>
                      <a:schemeClr val="tx2"/>
                    </a:solidFill>
                    <a:latin typeface="Gotham Book" pitchFamily="2" charset="0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4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98%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999064C2-D1FB-5F84-B27E-168FD218C524}"/>
                  </a:ext>
                </a:extLst>
              </p:cNvPr>
              <p:cNvSpPr/>
              <p:nvPr/>
            </p:nvSpPr>
            <p:spPr>
              <a:xfrm>
                <a:off x="1975955" y="5197780"/>
                <a:ext cx="2580722" cy="474652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en-US" sz="18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employer group retention rate 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78D8EB0-EBCB-061D-3515-1D18EAB62B19}"/>
                </a:ext>
              </a:extLst>
            </p:cNvPr>
            <p:cNvGrpSpPr/>
            <p:nvPr/>
          </p:nvGrpSpPr>
          <p:grpSpPr>
            <a:xfrm>
              <a:off x="4031555" y="4668741"/>
              <a:ext cx="2580722" cy="1141494"/>
              <a:chOff x="4732602" y="4521146"/>
              <a:chExt cx="2580722" cy="1141494"/>
            </a:xfrm>
          </p:grpSpPr>
          <p:sp>
            <p:nvSpPr>
              <p:cNvPr id="26" name="Title 2">
                <a:extLst>
                  <a:ext uri="{FF2B5EF4-FFF2-40B4-BE49-F238E27FC236}">
                    <a16:creationId xmlns:a16="http://schemas.microsoft.com/office/drawing/2014/main" id="{75660DCA-E3E3-BDFC-7789-BD34C23F53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87757" y="4521146"/>
                <a:ext cx="1270412" cy="776485"/>
              </a:xfrm>
              <a:prstGeom prst="rect">
                <a:avLst/>
              </a:prstGeom>
            </p:spPr>
            <p:txBody>
              <a:bodyPr anchor="t">
                <a:noAutofit/>
              </a:bodyPr>
              <a:lstStyle>
                <a:lvl1pPr algn="l" defTabSz="1219170" rtl="0" eaLnBrk="1" latinLnBrk="0" hangingPunct="1">
                  <a:spcBef>
                    <a:spcPct val="0"/>
                  </a:spcBef>
                  <a:buNone/>
                  <a:defRPr sz="3600" b="0" i="0" kern="1200" baseline="0">
                    <a:solidFill>
                      <a:schemeClr val="tx2"/>
                    </a:solidFill>
                    <a:latin typeface="Gotham Book" pitchFamily="2" charset="0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4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96%</a:t>
                </a:r>
              </a:p>
            </p:txBody>
          </p:sp>
          <p:sp>
            <p:nvSpPr>
              <p:cNvPr id="27" name="Rounded Rectangle 26">
                <a:extLst>
                  <a:ext uri="{FF2B5EF4-FFF2-40B4-BE49-F238E27FC236}">
                    <a16:creationId xmlns:a16="http://schemas.microsoft.com/office/drawing/2014/main" id="{0D07BE70-FBD8-B8C9-AFB1-2773C58C5B13}"/>
                  </a:ext>
                </a:extLst>
              </p:cNvPr>
              <p:cNvSpPr/>
              <p:nvPr/>
            </p:nvSpPr>
            <p:spPr>
              <a:xfrm>
                <a:off x="4732602" y="5229206"/>
                <a:ext cx="2580722" cy="43343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en-US" sz="18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member </a:t>
                </a:r>
                <a:br>
                  <a:rPr lang="en-US" sz="18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8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retention rate 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2FBCCEA3-A7C6-64DD-4DF2-6A407678A627}"/>
                </a:ext>
              </a:extLst>
            </p:cNvPr>
            <p:cNvGrpSpPr/>
            <p:nvPr/>
          </p:nvGrpSpPr>
          <p:grpSpPr>
            <a:xfrm>
              <a:off x="6796785" y="4623882"/>
              <a:ext cx="2585586" cy="1231212"/>
              <a:chOff x="7497832" y="4521146"/>
              <a:chExt cx="2585586" cy="1231212"/>
            </a:xfrm>
          </p:grpSpPr>
          <p:sp>
            <p:nvSpPr>
              <p:cNvPr id="28" name="Title 2">
                <a:extLst>
                  <a:ext uri="{FF2B5EF4-FFF2-40B4-BE49-F238E27FC236}">
                    <a16:creationId xmlns:a16="http://schemas.microsoft.com/office/drawing/2014/main" id="{1F03C1B3-4E83-324B-04DF-DD92799F287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97832" y="4521146"/>
                <a:ext cx="2570645" cy="776485"/>
              </a:xfrm>
              <a:prstGeom prst="rect">
                <a:avLst/>
              </a:prstGeom>
            </p:spPr>
            <p:txBody>
              <a:bodyPr anchor="t">
                <a:noAutofit/>
              </a:bodyPr>
              <a:lstStyle>
                <a:lvl1pPr algn="l" defTabSz="1219170" rtl="0" eaLnBrk="1" latinLnBrk="0" hangingPunct="1">
                  <a:spcBef>
                    <a:spcPct val="0"/>
                  </a:spcBef>
                  <a:buNone/>
                  <a:defRPr sz="3600" b="0" i="0" kern="1200" baseline="0">
                    <a:solidFill>
                      <a:schemeClr val="tx2"/>
                    </a:solidFill>
                    <a:latin typeface="Gotham Book" pitchFamily="2" charset="0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4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1,500+</a:t>
                </a:r>
              </a:p>
            </p:txBody>
          </p:sp>
          <p:sp>
            <p:nvSpPr>
              <p:cNvPr id="29" name="Rounded Rectangle 28">
                <a:extLst>
                  <a:ext uri="{FF2B5EF4-FFF2-40B4-BE49-F238E27FC236}">
                    <a16:creationId xmlns:a16="http://schemas.microsoft.com/office/drawing/2014/main" id="{0C28274B-D877-4D6F-F869-4EF08DD936FD}"/>
                  </a:ext>
                </a:extLst>
              </p:cNvPr>
              <p:cNvSpPr/>
              <p:nvPr/>
            </p:nvSpPr>
            <p:spPr>
              <a:xfrm>
                <a:off x="7502696" y="5139489"/>
                <a:ext cx="2580722" cy="612869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en-US" sz="18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employer groups served </a:t>
                </a:r>
              </a:p>
            </p:txBody>
          </p:sp>
        </p:grp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849F2B6-DFBB-1E44-AEFE-65C38B9CAB4F}"/>
              </a:ext>
            </a:extLst>
          </p:cNvPr>
          <p:cNvCxnSpPr>
            <a:cxnSpLocks/>
          </p:cNvCxnSpPr>
          <p:nvPr/>
        </p:nvCxnSpPr>
        <p:spPr>
          <a:xfrm>
            <a:off x="7399436" y="5068684"/>
            <a:ext cx="0" cy="1158534"/>
          </a:xfrm>
          <a:prstGeom prst="line">
            <a:avLst/>
          </a:prstGeom>
          <a:ln w="22225">
            <a:solidFill>
              <a:srgbClr val="77C3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phic 4">
            <a:extLst>
              <a:ext uri="{FF2B5EF4-FFF2-40B4-BE49-F238E27FC236}">
                <a16:creationId xmlns:a16="http://schemas.microsoft.com/office/drawing/2014/main" id="{581DCA32-F3CE-0456-6A31-5802BE83F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90923" y="1779632"/>
            <a:ext cx="1451638" cy="14309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BDF81D2-48E7-A740-7B30-2C7FAF6FB1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72403" y="1691298"/>
            <a:ext cx="1567570" cy="154517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A7A1B5F-1663-0D5E-D331-879B4C8F8D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30588" y="1827720"/>
            <a:ext cx="1709059" cy="137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788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E4CF68-914C-091F-DAF4-A49837724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111" y="597191"/>
            <a:ext cx="10348290" cy="776485"/>
          </a:xfrm>
        </p:spPr>
        <p:txBody>
          <a:bodyPr/>
          <a:lstStyle/>
          <a:p>
            <a:pPr algn="ctr"/>
            <a:r>
              <a:rPr lang="en-US" sz="4400" dirty="0">
                <a:latin typeface="+mj-lt"/>
                <a:ea typeface="Calibri Light" panose="020F0302020204030204" pitchFamily="34" charset="0"/>
                <a:cs typeface="Calibri Light" panose="020F0302020204030204" pitchFamily="34" charset="0"/>
              </a:rPr>
              <a:t>More access to the nation’s largest network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F3E1C4-D1F8-CB53-3AE6-95B376D2B716}"/>
              </a:ext>
            </a:extLst>
          </p:cNvPr>
          <p:cNvSpPr/>
          <p:nvPr/>
        </p:nvSpPr>
        <p:spPr>
          <a:xfrm>
            <a:off x="0" y="3512292"/>
            <a:ext cx="12192000" cy="33545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FFD94BC-709B-6266-D24B-46218A5C04D5}"/>
              </a:ext>
            </a:extLst>
          </p:cNvPr>
          <p:cNvSpPr txBox="1">
            <a:spLocks/>
          </p:cNvSpPr>
          <p:nvPr/>
        </p:nvSpPr>
        <p:spPr>
          <a:xfrm>
            <a:off x="190895" y="6383348"/>
            <a:ext cx="3562053" cy="47465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600" kern="1200">
                <a:solidFill>
                  <a:srgbClr val="C8C9C7"/>
                </a:solidFill>
                <a:latin typeface="Ar\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900" b="0" i="0" dirty="0">
                <a:solidFill>
                  <a:schemeClr val="bg1"/>
                </a:solidFill>
                <a:latin typeface="Gotham Light" pitchFamily="2" charset="0"/>
                <a:ea typeface="Arial" charset="0"/>
                <a:cs typeface="Arial" charset="0"/>
              </a:rPr>
              <a:t>Page </a:t>
            </a:r>
            <a:fld id="{38AE004A-18A0-4F2F-AF12-E9D2156E5CF0}" type="slidenum">
              <a:rPr lang="en-US" sz="900" b="0" i="0" smtClean="0">
                <a:solidFill>
                  <a:schemeClr val="bg1"/>
                </a:solidFill>
                <a:latin typeface="Gotham Medium" pitchFamily="2" charset="0"/>
                <a:ea typeface="Arial" charset="0"/>
                <a:cs typeface="Arial" charset="0"/>
              </a:rPr>
              <a:pPr algn="l">
                <a:lnSpc>
                  <a:spcPct val="130000"/>
                </a:lnSpc>
              </a:pPr>
              <a:t>5</a:t>
            </a:fld>
            <a:endParaRPr lang="en-US" sz="900" b="0" i="0" dirty="0">
              <a:solidFill>
                <a:schemeClr val="bg1"/>
              </a:solidFill>
              <a:latin typeface="Gotham Medium" pitchFamily="2" charset="0"/>
              <a:ea typeface="Arial" charset="0"/>
              <a:cs typeface="Arial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BEEBFC-FD58-FE15-B428-3647F40EEDB9}"/>
              </a:ext>
            </a:extLst>
          </p:cNvPr>
          <p:cNvGrpSpPr/>
          <p:nvPr/>
        </p:nvGrpSpPr>
        <p:grpSpPr>
          <a:xfrm>
            <a:off x="10262681" y="6301806"/>
            <a:ext cx="1929319" cy="476292"/>
            <a:chOff x="9345106" y="6381708"/>
            <a:chExt cx="1929319" cy="47629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D8EC263-9735-F673-730D-F1642E3591B3}"/>
                </a:ext>
              </a:extLst>
            </p:cNvPr>
            <p:cNvSpPr/>
            <p:nvPr userDrawn="1"/>
          </p:nvSpPr>
          <p:spPr>
            <a:xfrm>
              <a:off x="9345106" y="6381708"/>
              <a:ext cx="1929319" cy="47629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FFD5921-2188-FF7D-04F3-362BB0F8FE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33478" y="6532897"/>
              <a:ext cx="1552575" cy="173914"/>
            </a:xfrm>
            <a:prstGeom prst="rect">
              <a:avLst/>
            </a:prstGeom>
          </p:spPr>
        </p:pic>
      </p:grp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E17C902-E2AF-88A8-2450-CD8E21284366}"/>
              </a:ext>
            </a:extLst>
          </p:cNvPr>
          <p:cNvSpPr/>
          <p:nvPr/>
        </p:nvSpPr>
        <p:spPr>
          <a:xfrm>
            <a:off x="952501" y="2391704"/>
            <a:ext cx="3325586" cy="2299187"/>
          </a:xfrm>
          <a:prstGeom prst="roundRect">
            <a:avLst>
              <a:gd name="adj" fmla="val 799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44D9119-1DB4-5BD3-7FCF-EE811091B265}"/>
              </a:ext>
            </a:extLst>
          </p:cNvPr>
          <p:cNvSpPr/>
          <p:nvPr/>
        </p:nvSpPr>
        <p:spPr>
          <a:xfrm>
            <a:off x="4414158" y="2391704"/>
            <a:ext cx="3325586" cy="2299187"/>
          </a:xfrm>
          <a:prstGeom prst="roundRect">
            <a:avLst>
              <a:gd name="adj" fmla="val 799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F09009E-0563-DA2C-D99F-38613036880F}"/>
              </a:ext>
            </a:extLst>
          </p:cNvPr>
          <p:cNvSpPr/>
          <p:nvPr/>
        </p:nvSpPr>
        <p:spPr>
          <a:xfrm>
            <a:off x="7875815" y="2391704"/>
            <a:ext cx="3325586" cy="2299187"/>
          </a:xfrm>
          <a:prstGeom prst="roundRect">
            <a:avLst>
              <a:gd name="adj" fmla="val 799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5495DD-6C3C-3F4C-84DC-E1A57D7C2439}"/>
              </a:ext>
            </a:extLst>
          </p:cNvPr>
          <p:cNvSpPr txBox="1"/>
          <p:nvPr/>
        </p:nvSpPr>
        <p:spPr>
          <a:xfrm>
            <a:off x="7875815" y="3429001"/>
            <a:ext cx="3325587" cy="110059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Saving groups nearly $27.7B</a:t>
            </a:r>
            <a:r>
              <a:rPr lang="en-US" sz="1400" baseline="66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baseline="66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51882B3-39D6-A9FA-ADE7-AA91AB9A91AA}"/>
              </a:ext>
            </a:extLst>
          </p:cNvPr>
          <p:cNvSpPr/>
          <p:nvPr/>
        </p:nvSpPr>
        <p:spPr>
          <a:xfrm>
            <a:off x="8625399" y="1533097"/>
            <a:ext cx="1861578" cy="1861578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1893CD-4C85-C956-57B1-1625BEB5FFA4}"/>
              </a:ext>
            </a:extLst>
          </p:cNvPr>
          <p:cNvSpPr txBox="1"/>
          <p:nvPr/>
        </p:nvSpPr>
        <p:spPr>
          <a:xfrm>
            <a:off x="4403410" y="3429001"/>
            <a:ext cx="3336334" cy="110059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Coverage in </a:t>
            </a:r>
            <a:b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50 states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F33E21F-4182-CECF-AE5C-E3F7030FCEC8}"/>
              </a:ext>
            </a:extLst>
          </p:cNvPr>
          <p:cNvSpPr/>
          <p:nvPr/>
        </p:nvSpPr>
        <p:spPr>
          <a:xfrm>
            <a:off x="5152994" y="1533097"/>
            <a:ext cx="1861578" cy="1861578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272343-FB91-87F8-24DD-75AD4EB781DF}"/>
              </a:ext>
            </a:extLst>
          </p:cNvPr>
          <p:cNvSpPr txBox="1"/>
          <p:nvPr/>
        </p:nvSpPr>
        <p:spPr>
          <a:xfrm>
            <a:off x="942579" y="3429001"/>
            <a:ext cx="3325587" cy="110059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than 3 out of 4 U.S. </a:t>
            </a:r>
            <a:b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dentists participate 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01CD5C8-0D5F-84DC-4310-07458FB5EA3F}"/>
              </a:ext>
            </a:extLst>
          </p:cNvPr>
          <p:cNvSpPr/>
          <p:nvPr/>
        </p:nvSpPr>
        <p:spPr>
          <a:xfrm>
            <a:off x="1692163" y="1533097"/>
            <a:ext cx="1861578" cy="1861578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C3F08DEC-4D88-4953-A325-BF82445AD8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52398" y="1820241"/>
            <a:ext cx="1305947" cy="1287291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DEC46ABB-E548-56B7-3DEF-52E78A8F26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21916" y="1836748"/>
            <a:ext cx="1563300" cy="1254276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5F38AF69-D8D2-D99F-AB24-F024A26A1F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47599" y="1756226"/>
            <a:ext cx="1764022" cy="141532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296F795C-430F-33F5-EF02-166C4F40B1B1}"/>
              </a:ext>
            </a:extLst>
          </p:cNvPr>
          <p:cNvSpPr txBox="1">
            <a:spLocks/>
          </p:cNvSpPr>
          <p:nvPr/>
        </p:nvSpPr>
        <p:spPr>
          <a:xfrm>
            <a:off x="4510336" y="5090240"/>
            <a:ext cx="3171328" cy="6983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Gotham Book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90+ million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C13933B-C35A-EB54-6D76-76EA1CE92240}"/>
              </a:ext>
            </a:extLst>
          </p:cNvPr>
          <p:cNvSpPr/>
          <p:nvPr/>
        </p:nvSpPr>
        <p:spPr>
          <a:xfrm>
            <a:off x="3364118" y="5726029"/>
            <a:ext cx="5463765" cy="61025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  <a:buNone/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members have more access to care, </a:t>
            </a:r>
            <a:b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local choice and more cost savings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DFC0FF-3C11-2571-DD09-CEEF1699FAC2}"/>
              </a:ext>
            </a:extLst>
          </p:cNvPr>
          <p:cNvSpPr txBox="1"/>
          <p:nvPr/>
        </p:nvSpPr>
        <p:spPr>
          <a:xfrm>
            <a:off x="4782479" y="6432230"/>
            <a:ext cx="262704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i="1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US" sz="8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source: Delta Dental internal system data 2023</a:t>
            </a:r>
            <a:endParaRPr lang="en-US" sz="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456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B264A-1BD0-5B89-61A2-3631A09F8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E7A51AA-27EE-5AB2-DC5D-C277BD068800}"/>
              </a:ext>
            </a:extLst>
          </p:cNvPr>
          <p:cNvSpPr txBox="1">
            <a:spLocks noChangeArrowheads="1"/>
          </p:cNvSpPr>
          <p:nvPr/>
        </p:nvSpPr>
        <p:spPr>
          <a:xfrm>
            <a:off x="350696" y="401735"/>
            <a:ext cx="7993204" cy="627929"/>
          </a:xfrm>
          <a:prstGeom prst="rect">
            <a:avLst/>
          </a:prstGeom>
        </p:spPr>
        <p:txBody>
          <a:bodyPr vert="horz" wrap="square" lIns="121920" tIns="60960" rIns="121920" bIns="6096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170">
              <a:lnSpc>
                <a:spcPts val="3733"/>
              </a:lnSpc>
            </a:pPr>
            <a:r>
              <a:rPr lang="en-US" altLang="en-US" dirty="0">
                <a:solidFill>
                  <a:srgbClr val="43B02A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Your 2025 Benefits Overview</a:t>
            </a:r>
          </a:p>
        </p:txBody>
      </p:sp>
      <p:graphicFrame>
        <p:nvGraphicFramePr>
          <p:cNvPr id="6" name="Group 45">
            <a:extLst>
              <a:ext uri="{FF2B5EF4-FFF2-40B4-BE49-F238E27FC236}">
                <a16:creationId xmlns:a16="http://schemas.microsoft.com/office/drawing/2014/main" id="{3DD90A52-CC8B-0962-27E2-416721C443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478562"/>
              </p:ext>
            </p:extLst>
          </p:nvPr>
        </p:nvGraphicFramePr>
        <p:xfrm>
          <a:off x="350697" y="1028401"/>
          <a:ext cx="9358300" cy="5604288"/>
        </p:xfrm>
        <a:graphic>
          <a:graphicData uri="http://schemas.openxmlformats.org/drawingml/2006/table">
            <a:tbl>
              <a:tblPr/>
              <a:tblGrid>
                <a:gridCol w="2877443">
                  <a:extLst>
                    <a:ext uri="{9D8B030D-6E8A-4147-A177-3AD203B41FA5}">
                      <a16:colId xmlns:a16="http://schemas.microsoft.com/office/drawing/2014/main" val="67220493"/>
                    </a:ext>
                  </a:extLst>
                </a:gridCol>
                <a:gridCol w="2161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96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9608">
                  <a:extLst>
                    <a:ext uri="{9D8B030D-6E8A-4147-A177-3AD203B41FA5}">
                      <a16:colId xmlns:a16="http://schemas.microsoft.com/office/drawing/2014/main" val="834936736"/>
                    </a:ext>
                  </a:extLst>
                </a:gridCol>
              </a:tblGrid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MS PGothic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3B0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Delta Dental </a:t>
                      </a:r>
                      <a:b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</a:b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PPO</a:t>
                      </a:r>
                      <a:r>
                        <a:rPr kumimoji="0" lang="en-US" sz="19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TM</a:t>
                      </a: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 Dentist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3B0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Delta Dental </a:t>
                      </a:r>
                      <a:b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</a:b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Premier® Dentist</a:t>
                      </a:r>
                      <a:r>
                        <a:rPr kumimoji="0" lang="en-US" sz="19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1</a:t>
                      </a:r>
                      <a:endParaRPr kumimoji="0" 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MS PGothic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3B0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Out-of-Network </a:t>
                      </a:r>
                      <a:b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</a:b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Dentist</a:t>
                      </a:r>
                      <a:r>
                        <a:rPr kumimoji="0" lang="en-US" sz="19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1</a:t>
                      </a:r>
                      <a:endParaRPr kumimoji="0" 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MS PGothic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3B0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Individual/Family Deductible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$XX/$XXX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$XX/$XXX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$XX/$XXX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3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Annual Maximum Benefit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$X,XXX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$X,XXX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$X,XXX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7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Lifetime Orthodontia</a:t>
                      </a:r>
                      <a:b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</a:b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(Adult and Child)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$X,XXX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$X,XXX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$X,XXX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771527"/>
                  </a:ext>
                </a:extLst>
              </a:tr>
              <a:tr h="4463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Preventive Services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838284"/>
                  </a:ext>
                </a:extLst>
              </a:tr>
              <a:tr h="4463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Basic Services</a:t>
                      </a:r>
                      <a:r>
                        <a:rPr kumimoji="0" lang="en-US" sz="19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821839"/>
                  </a:ext>
                </a:extLst>
              </a:tr>
              <a:tr h="4463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Major Services</a:t>
                      </a:r>
                      <a:r>
                        <a:rPr kumimoji="0" lang="en-US" sz="1900" b="1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689907"/>
                  </a:ext>
                </a:extLst>
              </a:tr>
              <a:tr h="4463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Orthodontia Services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31233"/>
                  </a:ext>
                </a:extLst>
              </a:tr>
              <a:tr h="4463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Rate of Reimbursement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XXX Fee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XXX Fee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XXX Fee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024801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Is patient responsible for dentist’s total billed charges?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(Yes/No)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(Yes/No)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(Yes/No)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54264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9B83EFB-C21F-CB5E-70D2-4A7801B64C7C}"/>
              </a:ext>
            </a:extLst>
          </p:cNvPr>
          <p:cNvSpPr txBox="1"/>
          <p:nvPr/>
        </p:nvSpPr>
        <p:spPr>
          <a:xfrm>
            <a:off x="9872546" y="5025554"/>
            <a:ext cx="2200508" cy="1077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67" baseline="30000" dirty="0">
                <a:latin typeface="Calibri"/>
                <a:cs typeface="Arial" pitchFamily="34" charset="0"/>
              </a:rPr>
              <a:t>1</a:t>
            </a:r>
            <a:r>
              <a:rPr lang="en-US" sz="1067" dirty="0">
                <a:latin typeface="Calibri"/>
                <a:cs typeface="Arial" pitchFamily="34" charset="0"/>
              </a:rPr>
              <a:t>Members may incur higher out-of-pocket costs when seeing a Premier or out-of-network dentist. See Covered Dental Services sheet.</a:t>
            </a:r>
            <a:br>
              <a:rPr lang="en-US" sz="1067" dirty="0">
                <a:latin typeface="Calibri"/>
                <a:cs typeface="Arial" pitchFamily="34" charset="0"/>
              </a:rPr>
            </a:br>
            <a:r>
              <a:rPr lang="en-US" sz="1067" baseline="30000" dirty="0">
                <a:latin typeface="Calibri"/>
                <a:cs typeface="Arial" pitchFamily="34" charset="0"/>
              </a:rPr>
              <a:t>2</a:t>
            </a:r>
            <a:r>
              <a:rPr lang="en-US" sz="1067" dirty="0">
                <a:latin typeface="Calibri"/>
                <a:cs typeface="Arial" pitchFamily="34" charset="0"/>
              </a:rPr>
              <a:t>Deductible applies to these services.</a:t>
            </a:r>
          </a:p>
        </p:txBody>
      </p:sp>
    </p:spTree>
    <p:extLst>
      <p:ext uri="{BB962C8B-B14F-4D97-AF65-F5344CB8AC3E}">
        <p14:creationId xmlns:p14="http://schemas.microsoft.com/office/powerpoint/2010/main" val="3606642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547B3-74D9-4EAC-193D-FEDA3F810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657B3A-23AA-B22F-DB9A-BEC0FFA4C801}"/>
              </a:ext>
            </a:extLst>
          </p:cNvPr>
          <p:cNvSpPr txBox="1">
            <a:spLocks noChangeArrowheads="1"/>
          </p:cNvSpPr>
          <p:nvPr/>
        </p:nvSpPr>
        <p:spPr>
          <a:xfrm>
            <a:off x="350696" y="401735"/>
            <a:ext cx="6568016" cy="623440"/>
          </a:xfrm>
          <a:prstGeom prst="rect">
            <a:avLst/>
          </a:prstGeom>
        </p:spPr>
        <p:txBody>
          <a:bodyPr vert="horz" wrap="square" lIns="121920" tIns="60960" rIns="121920" bIns="6096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170">
              <a:lnSpc>
                <a:spcPts val="3733"/>
              </a:lnSpc>
            </a:pPr>
            <a:r>
              <a:rPr lang="en-US" altLang="en-US" dirty="0">
                <a:solidFill>
                  <a:srgbClr val="43B02A"/>
                </a:solidFill>
                <a:ea typeface="Calibri Light" panose="020F0302020204030204" pitchFamily="34" charset="0"/>
                <a:cs typeface="Calibri Light" panose="020F0302020204030204" pitchFamily="34" charset="0"/>
              </a:rPr>
              <a:t>Visit a Network Dentist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6B0BC9-E9B5-012E-8BD0-496EBA1CD420}"/>
              </a:ext>
            </a:extLst>
          </p:cNvPr>
          <p:cNvSpPr txBox="1">
            <a:spLocks/>
          </p:cNvSpPr>
          <p:nvPr/>
        </p:nvSpPr>
        <p:spPr>
          <a:xfrm>
            <a:off x="481446" y="1264227"/>
            <a:ext cx="38100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65760">
              <a:buFont typeface="Wingdings" pitchFamily="2" charset="2"/>
              <a:buNone/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Greater savings!</a:t>
            </a:r>
          </a:p>
          <a:p>
            <a:pPr marL="0" indent="0" defTabSz="365760">
              <a:lnSpc>
                <a:spcPts val="800"/>
              </a:lnSpc>
              <a:buFont typeface="Wingdings" pitchFamily="2" charset="2"/>
              <a:buNone/>
            </a:pPr>
            <a:endParaRPr lang="en-US" sz="2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defTabSz="365760">
              <a:lnSpc>
                <a:spcPts val="2200"/>
              </a:lnSpc>
              <a:buFont typeface="Wingdings" pitchFamily="2" charset="2"/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 may visit any network dentist, but you will save the most money by </a:t>
            </a:r>
            <a:r>
              <a:rPr lang="en-US" sz="2000" dirty="0">
                <a:latin typeface="+mj-lt"/>
              </a:rPr>
              <a:t>visiting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a PPO dentist.</a:t>
            </a:r>
          </a:p>
          <a:p>
            <a:pPr marL="0" indent="0" defTabSz="365760">
              <a:buFont typeface="Wingdings" pitchFamily="2" charset="2"/>
              <a:buNone/>
            </a:pPr>
            <a:endParaRPr lang="en-US" sz="2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defTabSz="365760">
              <a:lnSpc>
                <a:spcPts val="800"/>
              </a:lnSpc>
              <a:buFont typeface="Wingdings" pitchFamily="2" charset="2"/>
              <a:buNone/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875A5B-DCAC-F4A8-95BC-06F456E589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007" y="2501629"/>
            <a:ext cx="1850808" cy="14096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19A07A-4B37-802A-F94E-F7FD9F2D68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022" y="597703"/>
            <a:ext cx="5334000" cy="40627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814E41-A437-A082-CE01-2F49DBD8F7AB}"/>
              </a:ext>
            </a:extLst>
          </p:cNvPr>
          <p:cNvSpPr txBox="1"/>
          <p:nvPr/>
        </p:nvSpPr>
        <p:spPr>
          <a:xfrm>
            <a:off x="3358353" y="3758928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Non-participating dentist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466DDC-3641-365F-C33D-8D283F86EC9A}"/>
              </a:ext>
            </a:extLst>
          </p:cNvPr>
          <p:cNvSpPr txBox="1"/>
          <p:nvPr/>
        </p:nvSpPr>
        <p:spPr>
          <a:xfrm>
            <a:off x="5686422" y="3758928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Premier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 </a:t>
            </a:r>
          </a:p>
          <a:p>
            <a:pPr algn="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dentist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701E28-7D02-E0F9-6F8A-529D69970607}"/>
              </a:ext>
            </a:extLst>
          </p:cNvPr>
          <p:cNvSpPr txBox="1"/>
          <p:nvPr/>
        </p:nvSpPr>
        <p:spPr>
          <a:xfrm>
            <a:off x="7362822" y="3758928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PPO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 </a:t>
            </a:r>
          </a:p>
          <a:p>
            <a:pPr algn="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dentist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186C9-9B47-7272-2F1B-E502C475A3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021" y="1996504"/>
            <a:ext cx="2785269" cy="21214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BE1AB5-B8E7-215C-1999-C7CBA9D435F2}"/>
              </a:ext>
            </a:extLst>
          </p:cNvPr>
          <p:cNvSpPr txBox="1"/>
          <p:nvPr/>
        </p:nvSpPr>
        <p:spPr>
          <a:xfrm>
            <a:off x="1167246" y="5557925"/>
            <a:ext cx="8586354" cy="74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65760">
              <a:lnSpc>
                <a:spcPts val="2200"/>
              </a:lnSpc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Visit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deltadental.com/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findadentist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or download the </a:t>
            </a:r>
          </a:p>
          <a:p>
            <a:pPr defTabSz="365760">
              <a:lnSpc>
                <a:spcPts val="2200"/>
              </a:lnSpc>
              <a:spcAft>
                <a:spcPts val="600"/>
              </a:spcAft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Delta Dental mobile app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to find a network dentist near you.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103A2-BA98-014B-7503-E26F92CFC870}"/>
              </a:ext>
            </a:extLst>
          </p:cNvPr>
          <p:cNvSpPr/>
          <p:nvPr/>
        </p:nvSpPr>
        <p:spPr>
          <a:xfrm>
            <a:off x="481446" y="5634125"/>
            <a:ext cx="80021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dirty="0">
                <a:solidFill>
                  <a:srgbClr val="43B02A"/>
                </a:solidFill>
                <a:cs typeface="Arial" charset="0"/>
              </a:rPr>
              <a:t>TIP!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978067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545C7-8370-3C40-F2A5-D028C1343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5359196-3ED6-EC2C-DCD7-F83E58A3116E}"/>
              </a:ext>
            </a:extLst>
          </p:cNvPr>
          <p:cNvSpPr txBox="1"/>
          <p:nvPr/>
        </p:nvSpPr>
        <p:spPr>
          <a:xfrm>
            <a:off x="1058844" y="5713269"/>
            <a:ext cx="10074307" cy="557746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Amounts listed in chart above are for illustrative purposes only. Assumes no maximum or deductibles are applicable.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Out-of-network dentists can balance bill for the difference between the maximum allowed fee and their charge.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amount includes the difference between the maximum allowed fee and the dentist’s charge, which the dentist can balance bill to the member.</a:t>
            </a:r>
          </a:p>
        </p:txBody>
      </p:sp>
      <p:graphicFrame>
        <p:nvGraphicFramePr>
          <p:cNvPr id="14" name="Group 45">
            <a:extLst>
              <a:ext uri="{FF2B5EF4-FFF2-40B4-BE49-F238E27FC236}">
                <a16:creationId xmlns:a16="http://schemas.microsoft.com/office/drawing/2014/main" id="{D07A3AAE-A9E7-1349-37DB-1AB65AE97B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571915"/>
              </p:ext>
            </p:extLst>
          </p:nvPr>
        </p:nvGraphicFramePr>
        <p:xfrm>
          <a:off x="1155122" y="1144731"/>
          <a:ext cx="9881753" cy="4568538"/>
        </p:xfrm>
        <a:graphic>
          <a:graphicData uri="http://schemas.openxmlformats.org/drawingml/2006/table">
            <a:tbl>
              <a:tblPr/>
              <a:tblGrid>
                <a:gridCol w="27339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97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03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39706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3D82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Claims Example</a:t>
                      </a:r>
                      <a:r>
                        <a:rPr kumimoji="0" lang="en-US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563D82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MS PGothic" charset="0"/>
                        </a:rPr>
                        <a:t>Most claims savings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3B0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Some claims savings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3B0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No claims savings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3B0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65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MS PGothic" charset="0"/>
                        </a:rPr>
                        <a:t>Delta Dental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MS PGothic" charset="0"/>
                        </a:rPr>
                        <a:t>PPO Dentist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Delta Dental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Premier Dentist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Out-of-network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Dentist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3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Dentist’s Charge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$1,200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$1,200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$1,200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90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Maximum Allowed Fees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$850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$975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$1,100</a:t>
                      </a:r>
                      <a:r>
                        <a:rPr kumimoji="0" lang="en-US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111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Percentage Paid by Delta Dental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60%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60%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60%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1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Amount Delta Dental Pays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$510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$585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$660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36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PATIENT PAYMENT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 $340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($850 - $510 = $340)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$390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($975 - $585 = $390)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$440</a:t>
                      </a:r>
                      <a:r>
                        <a:rPr kumimoji="0" lang="en-US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ED153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charset="0"/>
                          <a:cs typeface="Arial" charset="0"/>
                        </a:rPr>
                        <a:t>($1,100 - $660 = $440)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5" name="Rectangle 2">
            <a:extLst>
              <a:ext uri="{FF2B5EF4-FFF2-40B4-BE49-F238E27FC236}">
                <a16:creationId xmlns:a16="http://schemas.microsoft.com/office/drawing/2014/main" id="{54675742-2D8C-2FCA-319B-443490740C29}"/>
              </a:ext>
            </a:extLst>
          </p:cNvPr>
          <p:cNvSpPr txBox="1">
            <a:spLocks noChangeArrowheads="1"/>
          </p:cNvSpPr>
          <p:nvPr/>
        </p:nvSpPr>
        <p:spPr>
          <a:xfrm>
            <a:off x="392259" y="349781"/>
            <a:ext cx="10362331" cy="627929"/>
          </a:xfrm>
          <a:prstGeom prst="rect">
            <a:avLst/>
          </a:prstGeom>
        </p:spPr>
        <p:txBody>
          <a:bodyPr vert="horz" wrap="square" lIns="121920" tIns="60960" rIns="121920" bIns="6096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170">
              <a:lnSpc>
                <a:spcPts val="3733"/>
              </a:lnSpc>
            </a:pPr>
            <a:r>
              <a:rPr lang="en-US" altLang="en-US" dirty="0">
                <a:solidFill>
                  <a:srgbClr val="43B02A"/>
                </a:solidFill>
                <a:latin typeface="Calibri"/>
                <a:cs typeface="Arial" charset="0"/>
              </a:rPr>
              <a:t>Members save most with a PPO dentist</a:t>
            </a:r>
          </a:p>
        </p:txBody>
      </p:sp>
    </p:spTree>
    <p:extLst>
      <p:ext uri="{BB962C8B-B14F-4D97-AF65-F5344CB8AC3E}">
        <p14:creationId xmlns:p14="http://schemas.microsoft.com/office/powerpoint/2010/main" val="1449981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203AF-27AD-1DD1-2487-DA1E786D0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17993A-6254-38B0-F363-E509F61797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15" t="7570" r="17741" b="2868"/>
          <a:stretch/>
        </p:blipFill>
        <p:spPr>
          <a:xfrm>
            <a:off x="35949" y="2304389"/>
            <a:ext cx="9773508" cy="39260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4C533D-D32B-DE34-0625-B234C988C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4141" y="6377941"/>
            <a:ext cx="1927860" cy="4800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984B5D-EE0A-04E5-03A3-BF7764056C07}"/>
              </a:ext>
            </a:extLst>
          </p:cNvPr>
          <p:cNvSpPr txBox="1"/>
          <p:nvPr/>
        </p:nvSpPr>
        <p:spPr>
          <a:xfrm>
            <a:off x="365900" y="160084"/>
            <a:ext cx="9970977" cy="214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67" dirty="0">
                <a:solidFill>
                  <a:srgbClr val="2DB035"/>
                </a:solidFill>
                <a:latin typeface="+mj-lt"/>
                <a:ea typeface="Cambria" panose="02040503050406030204" pitchFamily="18" charset="0"/>
                <a:cs typeface="Calibri Light" panose="020F0302020204030204" pitchFamily="34" charset="0"/>
              </a:rPr>
              <a:t>Enhanced Benefits: </a:t>
            </a:r>
          </a:p>
          <a:p>
            <a:r>
              <a:rPr lang="en-US" sz="4267" dirty="0">
                <a:solidFill>
                  <a:srgbClr val="2DB035"/>
                </a:solidFill>
                <a:latin typeface="+mj-lt"/>
                <a:ea typeface="Cambria" panose="02040503050406030204" pitchFamily="18" charset="0"/>
                <a:cs typeface="Calibri Light" panose="020F0302020204030204" pitchFamily="34" charset="0"/>
              </a:rPr>
              <a:t>Special Health Care Needs Benefit</a:t>
            </a:r>
          </a:p>
          <a:p>
            <a:endParaRPr lang="en-US" sz="1200" dirty="0">
              <a:latin typeface="+mj-lt"/>
              <a:cs typeface="Calibri" panose="020F0502020204030204" pitchFamily="34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6.5 million people in the U.S. with intellectual or developmental disabilities find oral health care to be inaccessible or overwhelming</a:t>
            </a:r>
            <a:r>
              <a:rPr lang="en-US" sz="1800" b="1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800" b="1" dirty="0">
                <a:solidFill>
                  <a:srgbClr val="2DB035"/>
                </a:solidFill>
                <a:latin typeface="+mj-lt"/>
                <a:cs typeface="Calibri" panose="020F0502020204030204" pitchFamily="34" charset="0"/>
              </a:rPr>
              <a:t>Delta Dental is changing that.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BC2351-A016-3B9C-A44B-3924B0ACFC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593" t="8989" r="3892" b="4259"/>
          <a:stretch/>
        </p:blipFill>
        <p:spPr>
          <a:xfrm>
            <a:off x="9312634" y="1527727"/>
            <a:ext cx="2743900" cy="257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699150"/>
      </p:ext>
    </p:extLst>
  </p:cSld>
  <p:clrMapOvr>
    <a:masterClrMapping/>
  </p:clrMapOvr>
</p:sld>
</file>

<file path=ppt/theme/theme1.xml><?xml version="1.0" encoding="utf-8"?>
<a:theme xmlns:a="http://schemas.openxmlformats.org/drawingml/2006/main" name="DD_PPT_Calibri_Template_DRAFT_Nov15">
  <a:themeElements>
    <a:clrScheme name="Delta Dental Color Palette">
      <a:dk1>
        <a:srgbClr val="666666"/>
      </a:dk1>
      <a:lt1>
        <a:srgbClr val="FFFFFF"/>
      </a:lt1>
      <a:dk2>
        <a:srgbClr val="2DB035"/>
      </a:dk2>
      <a:lt2>
        <a:srgbClr val="BFBFBF"/>
      </a:lt2>
      <a:accent1>
        <a:srgbClr val="573D82"/>
      </a:accent1>
      <a:accent2>
        <a:srgbClr val="00ACC9"/>
      </a:accent2>
      <a:accent3>
        <a:srgbClr val="E1592A"/>
      </a:accent3>
      <a:accent4>
        <a:srgbClr val="81D086"/>
      </a:accent4>
      <a:accent5>
        <a:srgbClr val="9A8BB4"/>
      </a:accent5>
      <a:accent6>
        <a:srgbClr val="ED9B7F"/>
      </a:accent6>
      <a:hlink>
        <a:srgbClr val="573D82"/>
      </a:hlink>
      <a:folHlink>
        <a:srgbClr val="9A8B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>
        <a:noAutofit/>
      </a:bodyPr>
      <a:lstStyle>
        <a:defPPr algn="l">
          <a:defRPr sz="1400" dirty="0">
            <a:solidFill>
              <a:srgbClr val="3CAD2B"/>
            </a:solidFill>
            <a:effectLst/>
            <a:latin typeface="Gotham Bold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DD_PPT_Calibri_Template_DRAFT_Nov15">
  <a:themeElements>
    <a:clrScheme name="Delta Dental Color Palette">
      <a:dk1>
        <a:srgbClr val="000000"/>
      </a:dk1>
      <a:lt1>
        <a:sysClr val="window" lastClr="FFFFFF"/>
      </a:lt1>
      <a:dk2>
        <a:srgbClr val="43B02A"/>
      </a:dk2>
      <a:lt2>
        <a:srgbClr val="BFBFBF"/>
      </a:lt2>
      <a:accent1>
        <a:srgbClr val="563D82"/>
      </a:accent1>
      <a:accent2>
        <a:srgbClr val="00AEC7"/>
      </a:accent2>
      <a:accent3>
        <a:srgbClr val="DC582A"/>
      </a:accent3>
      <a:accent4>
        <a:srgbClr val="8ED07F"/>
      </a:accent4>
      <a:accent5>
        <a:srgbClr val="9A8BB4"/>
      </a:accent5>
      <a:accent6>
        <a:srgbClr val="EA9B7F"/>
      </a:accent6>
      <a:hlink>
        <a:srgbClr val="563D82"/>
      </a:hlink>
      <a:folHlink>
        <a:srgbClr val="9A8B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d2be958-af7f-4c34-9cdd-d4536913d4b7" xsi:nil="true"/>
    <lcf76f155ced4ddcb4097134ff3c332f xmlns="e3270cc6-d0cb-427f-9e37-e31b76a120e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D0611161BBD847B400BD3C8287AAA5" ma:contentTypeVersion="22" ma:contentTypeDescription="Create a new document." ma:contentTypeScope="" ma:versionID="f4fd1ef46b9baf4c32c1ea6b165f1fd4">
  <xsd:schema xmlns:xsd="http://www.w3.org/2001/XMLSchema" xmlns:xs="http://www.w3.org/2001/XMLSchema" xmlns:p="http://schemas.microsoft.com/office/2006/metadata/properties" xmlns:ns2="e3270cc6-d0cb-427f-9e37-e31b76a120eb" xmlns:ns3="bd2be958-af7f-4c34-9cdd-d4536913d4b7" targetNamespace="http://schemas.microsoft.com/office/2006/metadata/properties" ma:root="true" ma:fieldsID="1bb4c571e8068d1a30ba3ba1e98dafe6" ns2:_="" ns3:_="">
    <xsd:import namespace="e3270cc6-d0cb-427f-9e37-e31b76a120eb"/>
    <xsd:import namespace="bd2be958-af7f-4c34-9cdd-d4536913d4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270cc6-d0cb-427f-9e37-e31b76a120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description="" ma:hidden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4c5cab86-9d7d-45f2-8493-300df146e4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2be958-af7f-4c34-9cdd-d4536913d4b7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ed368474-3bc5-4432-a310-24b026c5833e}" ma:internalName="TaxCatchAll" ma:showField="CatchAllData" ma:web="bd2be958-af7f-4c34-9cdd-d4536913d4b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63F8B1-58A4-4BDE-8EEB-27C81339B0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F3D853-E40B-4369-BBE3-B7777D8C0BB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7c46745-5770-400a-be70-0d575167af7b"/>
    <ds:schemaRef ds:uri="6ed91da3-185d-4fbb-95db-cb749f7027d6"/>
    <ds:schemaRef ds:uri="bd2be958-af7f-4c34-9cdd-d4536913d4b7"/>
    <ds:schemaRef ds:uri="e3270cc6-d0cb-427f-9e37-e31b76a120eb"/>
  </ds:schemaRefs>
</ds:datastoreItem>
</file>

<file path=customXml/itemProps3.xml><?xml version="1.0" encoding="utf-8"?>
<ds:datastoreItem xmlns:ds="http://schemas.openxmlformats.org/officeDocument/2006/customXml" ds:itemID="{C8A7C26A-C783-4F0B-BA4D-AE54F29C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270cc6-d0cb-427f-9e37-e31b76a120eb"/>
    <ds:schemaRef ds:uri="bd2be958-af7f-4c34-9cdd-d4536913d4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DD_PPT_Calibri_Template_DRAFT_Nov15</Template>
  <TotalTime>14234</TotalTime>
  <Words>928</Words>
  <Application>Microsoft Office PowerPoint</Application>
  <PresentationFormat>Widescreen</PresentationFormat>
  <Paragraphs>176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Calibri Light</vt:lpstr>
      <vt:lpstr>Gotham Bold</vt:lpstr>
      <vt:lpstr>Gotham Book</vt:lpstr>
      <vt:lpstr>Gotham Light</vt:lpstr>
      <vt:lpstr>Gotham Medium</vt:lpstr>
      <vt:lpstr>Times New Roman</vt:lpstr>
      <vt:lpstr>Wingdings</vt:lpstr>
      <vt:lpstr>DD_PPT_Calibri_Template_DRAFT_Nov15</vt:lpstr>
      <vt:lpstr>1_DD_PPT_Calibri_Template_DRAFT_Nov15</vt:lpstr>
      <vt:lpstr>PowerPoint Presentation</vt:lpstr>
      <vt:lpstr>PowerPoint Presentation</vt:lpstr>
      <vt:lpstr>PowerPoint Presentation</vt:lpstr>
      <vt:lpstr>Expect more from Delta Dental of North Carolina </vt:lpstr>
      <vt:lpstr>More access to the nation’s largest network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Member Resources</vt:lpstr>
      <vt:lpstr>Additional Resources </vt:lpstr>
      <vt:lpstr>PowerPoint Presentation</vt:lpstr>
      <vt:lpstr>Don’t forget to enroll!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Richards, Andre</dc:creator>
  <cp:lastModifiedBy>Shannon McSwiney</cp:lastModifiedBy>
  <cp:revision>143</cp:revision>
  <dcterms:created xsi:type="dcterms:W3CDTF">2015-11-13T21:18:16Z</dcterms:created>
  <dcterms:modified xsi:type="dcterms:W3CDTF">2025-08-12T19:59:05Z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0x01010088D0611161BBD847B400BD3C8287AAA5</vt:lpwstr>
  </property>
  <property fmtid="{D5CDD505-2E9C-101B-9397-08002B2CF9AE}" pid="3" name="MediaServiceImageTags">
    <vt:lpwstr/>
  </property>
  <property fmtid="{D5CDD505-2E9C-101B-9397-08002B2CF9AE}" pid="4" name="MSIP_Label_83ca1fde-07af-4468-b418-4ff22b604c41_Enabled">
    <vt:lpwstr>true</vt:lpwstr>
  </property>
  <property fmtid="{D5CDD505-2E9C-101B-9397-08002B2CF9AE}" pid="5" name="MSIP_Label_83ca1fde-07af-4468-b418-4ff22b604c41_SetDate">
    <vt:lpwstr>2023-04-10T18:08:55Z</vt:lpwstr>
  </property>
  <property fmtid="{D5CDD505-2E9C-101B-9397-08002B2CF9AE}" pid="6" name="MSIP_Label_83ca1fde-07af-4468-b418-4ff22b604c41_Method">
    <vt:lpwstr>Standard</vt:lpwstr>
  </property>
  <property fmtid="{D5CDD505-2E9C-101B-9397-08002B2CF9AE}" pid="7" name="MSIP_Label_83ca1fde-07af-4468-b418-4ff22b604c41_Name">
    <vt:lpwstr>Internal</vt:lpwstr>
  </property>
  <property fmtid="{D5CDD505-2E9C-101B-9397-08002B2CF9AE}" pid="8" name="MSIP_Label_83ca1fde-07af-4468-b418-4ff22b604c41_SiteId">
    <vt:lpwstr>0092ff14-2fb2-424d-9532-35fa5c10c50b</vt:lpwstr>
  </property>
  <property fmtid="{D5CDD505-2E9C-101B-9397-08002B2CF9AE}" pid="9" name="MSIP_Label_83ca1fde-07af-4468-b418-4ff22b604c41_ActionId">
    <vt:lpwstr>23531a73-3d1d-453e-9608-f7626a982dac</vt:lpwstr>
  </property>
  <property fmtid="{D5CDD505-2E9C-101B-9397-08002B2CF9AE}" pid="10" name="MSIP_Label_83ca1fde-07af-4468-b418-4ff22b604c41_ContentBits">
    <vt:lpwstr>0</vt:lpwstr>
  </property>
</Properties>
</file>